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Default Extension="xlsx" ContentType="application/vnd.openxmlformats-officedocument.spreadsheetml.sheet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56" r:id="rId2"/>
    <p:sldId id="321" r:id="rId3"/>
    <p:sldId id="399" r:id="rId4"/>
    <p:sldId id="400" r:id="rId5"/>
    <p:sldId id="401" r:id="rId6"/>
    <p:sldId id="452" r:id="rId7"/>
    <p:sldId id="378" r:id="rId8"/>
    <p:sldId id="375" r:id="rId9"/>
    <p:sldId id="346" r:id="rId10"/>
    <p:sldId id="315" r:id="rId11"/>
    <p:sldId id="402" r:id="rId12"/>
    <p:sldId id="403" r:id="rId13"/>
    <p:sldId id="404" r:id="rId14"/>
    <p:sldId id="383" r:id="rId15"/>
    <p:sldId id="339" r:id="rId16"/>
    <p:sldId id="358" r:id="rId17"/>
    <p:sldId id="303" r:id="rId18"/>
    <p:sldId id="313" r:id="rId19"/>
    <p:sldId id="305" r:id="rId20"/>
    <p:sldId id="304" r:id="rId21"/>
    <p:sldId id="283" r:id="rId22"/>
    <p:sldId id="306" r:id="rId23"/>
    <p:sldId id="262" r:id="rId24"/>
    <p:sldId id="372" r:id="rId25"/>
    <p:sldId id="258" r:id="rId26"/>
    <p:sldId id="317" r:id="rId27"/>
    <p:sldId id="347" r:id="rId28"/>
    <p:sldId id="348" r:id="rId29"/>
    <p:sldId id="337" r:id="rId30"/>
    <p:sldId id="338" r:id="rId31"/>
    <p:sldId id="336" r:id="rId32"/>
    <p:sldId id="264" r:id="rId33"/>
    <p:sldId id="276" r:id="rId34"/>
    <p:sldId id="287" r:id="rId35"/>
    <p:sldId id="285" r:id="rId36"/>
    <p:sldId id="286" r:id="rId37"/>
    <p:sldId id="288" r:id="rId38"/>
    <p:sldId id="349" r:id="rId39"/>
    <p:sldId id="362" r:id="rId40"/>
    <p:sldId id="289" r:id="rId41"/>
    <p:sldId id="316" r:id="rId42"/>
    <p:sldId id="292" r:id="rId43"/>
    <p:sldId id="269" r:id="rId44"/>
    <p:sldId id="376" r:id="rId45"/>
    <p:sldId id="447" r:id="rId46"/>
    <p:sldId id="435" r:id="rId47"/>
    <p:sldId id="342" r:id="rId48"/>
    <p:sldId id="433" r:id="rId49"/>
    <p:sldId id="343" r:id="rId50"/>
    <p:sldId id="431" r:id="rId51"/>
    <p:sldId id="442" r:id="rId52"/>
    <p:sldId id="275" r:id="rId53"/>
    <p:sldId id="260" r:id="rId54"/>
    <p:sldId id="345" r:id="rId55"/>
    <p:sldId id="441" r:id="rId56"/>
    <p:sldId id="344" r:id="rId57"/>
    <p:sldId id="432" r:id="rId58"/>
    <p:sldId id="270" r:id="rId59"/>
    <p:sldId id="384" r:id="rId60"/>
    <p:sldId id="385" r:id="rId61"/>
    <p:sldId id="368" r:id="rId62"/>
    <p:sldId id="370" r:id="rId63"/>
    <p:sldId id="279" r:id="rId64"/>
    <p:sldId id="278" r:id="rId65"/>
    <p:sldId id="371" r:id="rId66"/>
    <p:sldId id="367" r:id="rId67"/>
    <p:sldId id="406" r:id="rId68"/>
    <p:sldId id="405" r:id="rId69"/>
    <p:sldId id="407" r:id="rId70"/>
    <p:sldId id="408" r:id="rId71"/>
    <p:sldId id="409" r:id="rId72"/>
    <p:sldId id="410" r:id="rId73"/>
    <p:sldId id="412" r:id="rId74"/>
    <p:sldId id="411" r:id="rId75"/>
    <p:sldId id="388" r:id="rId76"/>
    <p:sldId id="319" r:id="rId77"/>
    <p:sldId id="328" r:id="rId78"/>
    <p:sldId id="443" r:id="rId79"/>
    <p:sldId id="444" r:id="rId80"/>
    <p:sldId id="413" r:id="rId81"/>
    <p:sldId id="446" r:id="rId82"/>
    <p:sldId id="414" r:id="rId83"/>
    <p:sldId id="415" r:id="rId84"/>
    <p:sldId id="417" r:id="rId85"/>
    <p:sldId id="416" r:id="rId86"/>
    <p:sldId id="393" r:id="rId87"/>
    <p:sldId id="330" r:id="rId88"/>
    <p:sldId id="418" r:id="rId89"/>
    <p:sldId id="331" r:id="rId90"/>
    <p:sldId id="445" r:id="rId91"/>
    <p:sldId id="419" r:id="rId92"/>
    <p:sldId id="390" r:id="rId93"/>
    <p:sldId id="430" r:id="rId94"/>
    <p:sldId id="396" r:id="rId95"/>
    <p:sldId id="397" r:id="rId96"/>
    <p:sldId id="379" r:id="rId97"/>
    <p:sldId id="448" r:id="rId98"/>
    <p:sldId id="420" r:id="rId99"/>
    <p:sldId id="421" r:id="rId100"/>
    <p:sldId id="387" r:id="rId101"/>
    <p:sldId id="425" r:id="rId102"/>
    <p:sldId id="426" r:id="rId103"/>
    <p:sldId id="427" r:id="rId104"/>
    <p:sldId id="293" r:id="rId105"/>
    <p:sldId id="428" r:id="rId106"/>
    <p:sldId id="314" r:id="rId107"/>
    <p:sldId id="364" r:id="rId108"/>
    <p:sldId id="365" r:id="rId109"/>
    <p:sldId id="366" r:id="rId110"/>
    <p:sldId id="295" r:id="rId111"/>
    <p:sldId id="296" r:id="rId112"/>
    <p:sldId id="325" r:id="rId113"/>
    <p:sldId id="326" r:id="rId114"/>
    <p:sldId id="359" r:id="rId115"/>
    <p:sldId id="327" r:id="rId116"/>
    <p:sldId id="332" r:id="rId117"/>
    <p:sldId id="429" r:id="rId118"/>
    <p:sldId id="334" r:id="rId119"/>
    <p:sldId id="335" r:id="rId120"/>
    <p:sldId id="424" r:id="rId121"/>
    <p:sldId id="360" r:id="rId122"/>
    <p:sldId id="350" r:id="rId123"/>
    <p:sldId id="351" r:id="rId124"/>
    <p:sldId id="354" r:id="rId125"/>
    <p:sldId id="353" r:id="rId126"/>
    <p:sldId id="355" r:id="rId127"/>
    <p:sldId id="423" r:id="rId128"/>
    <p:sldId id="363" r:id="rId129"/>
    <p:sldId id="297" r:id="rId130"/>
    <p:sldId id="298" r:id="rId131"/>
    <p:sldId id="300" r:id="rId132"/>
    <p:sldId id="302" r:id="rId133"/>
    <p:sldId id="450" r:id="rId134"/>
    <p:sldId id="451" r:id="rId135"/>
    <p:sldId id="377" r:id="rId136"/>
    <p:sldId id="422" r:id="rId137"/>
    <p:sldId id="374" r:id="rId1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6" autoAdjust="0"/>
    <p:restoredTop sz="94438" autoAdjust="0"/>
  </p:normalViewPr>
  <p:slideViewPr>
    <p:cSldViewPr>
      <p:cViewPr varScale="1">
        <p:scale>
          <a:sx n="114" d="100"/>
          <a:sy n="114" d="100"/>
        </p:scale>
        <p:origin x="-5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layout>
        <c:manualLayout>
          <c:xMode val="edge"/>
          <c:yMode val="edge"/>
          <c:x val="9.4665764435695757E-2"/>
          <c:y val="3.8461538461538498E-2"/>
        </c:manualLayout>
      </c:layout>
    </c:title>
    <c:plotArea>
      <c:layout>
        <c:manualLayout>
          <c:layoutTarget val="inner"/>
          <c:xMode val="edge"/>
          <c:yMode val="edge"/>
          <c:x val="9.3664561461067886E-2"/>
          <c:y val="0.13457525741974596"/>
          <c:w val="0.437585438538933"/>
          <c:h val="0.66978094084393303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Cost Per CPU Hour (Cents)</c:v>
                </c:pt>
              </c:strCache>
            </c:strRef>
          </c:tx>
          <c:cat>
            <c:strRef>
              <c:f>Sheet1!$A$2:$A$4</c:f>
              <c:strCache>
                <c:ptCount val="2"/>
                <c:pt idx="0">
                  <c:v>Standard CPU</c:v>
                </c:pt>
                <c:pt idx="1">
                  <c:v>MapReduce CPU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3</c:v>
                </c:pt>
              </c:numCache>
            </c:numRef>
          </c:val>
        </c:ser>
        <c:axId val="83011072"/>
        <c:axId val="83012608"/>
      </c:barChart>
      <c:catAx>
        <c:axId val="83011072"/>
        <c:scaling>
          <c:orientation val="minMax"/>
        </c:scaling>
        <c:delete val="1"/>
        <c:axPos val="b"/>
        <c:tickLblPos val="none"/>
        <c:crossAx val="83012608"/>
        <c:crosses val="autoZero"/>
        <c:auto val="1"/>
        <c:lblAlgn val="ctr"/>
        <c:lblOffset val="100"/>
      </c:catAx>
      <c:valAx>
        <c:axId val="83012608"/>
        <c:scaling>
          <c:orientation val="minMax"/>
        </c:scaling>
        <c:axPos val="l"/>
        <c:majorGridlines/>
        <c:numFmt formatCode="General" sourceLinked="1"/>
        <c:tickLblPos val="nextTo"/>
        <c:crossAx val="83011072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9E0D9-B38D-4A19-B21F-4B56416DA5A1}" type="datetimeFigureOut">
              <a:rPr lang="en-US" smtClean="0"/>
              <a:pPr/>
              <a:t>4/7/2014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7FEDD-0D7C-4AA0-8439-FA602C98AB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5067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C577E-405F-4A9A-9C75-2B9D16F2A7CC}" type="slidenum">
              <a:rPr lang="en-US"/>
              <a:pPr/>
              <a:t>132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Zuboff studied paper mills.  She looked at how technology had an impact on how people solved problems.</a:t>
            </a:r>
          </a:p>
          <a:p>
            <a:endParaRPr lang="en-US"/>
          </a:p>
          <a:p>
            <a:r>
              <a:rPr lang="en-US"/>
              <a:t>Her work indicated that individuals that can quickly learn to manipulate abstractions will attain more power and influence in organizations.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Kelly-McCreary &amp; Associates,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FCC8A9-3E14-465E-9E9F-2C3E4C679B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 b="1"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356350"/>
            <a:ext cx="5334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FCC8A9-3E14-465E-9E9F-2C3E4C679B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19"/>
          <p:cNvSpPr>
            <a:spLocks noChangeShapeType="1"/>
          </p:cNvSpPr>
          <p:nvPr userDrawn="1"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0">
            <a:gradFill flip="none" rotWithShape="1">
              <a:gsLst>
                <a:gs pos="15000">
                  <a:schemeClr val="tx2">
                    <a:lumMod val="40000"/>
                    <a:lumOff val="60000"/>
                  </a:schemeClr>
                </a:gs>
                <a:gs pos="15000">
                  <a:schemeClr val="accent6">
                    <a:lumMod val="40000"/>
                    <a:lumOff val="60000"/>
                  </a:schemeClr>
                </a:gs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1"/>
              <a:tileRect/>
            </a:gra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Arial Narrow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718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Kelly-McCreary &amp; Associates, LLC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718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Kelly-McCreary &amp; Associates, LLC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718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Kelly-McCreary &amp; Associates, LLC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71800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Kelly-McCreary &amp; Associates, LLC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7FCC8A9-3E14-465E-9E9F-2C3E4C679B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19"/>
          <p:cNvSpPr>
            <a:spLocks noChangeShapeType="1"/>
          </p:cNvSpPr>
          <p:nvPr userDrawn="1"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0"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1"/>
              <a:tileRect/>
            </a:gra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latin typeface="Arial Narrow" pitchFamily="34" charset="0"/>
            </a:endParaRPr>
          </a:p>
        </p:txBody>
      </p:sp>
      <p:grpSp>
        <p:nvGrpSpPr>
          <p:cNvPr id="8" name="Group 16"/>
          <p:cNvGrpSpPr>
            <a:grpSpLocks/>
          </p:cNvGrpSpPr>
          <p:nvPr userDrawn="1"/>
        </p:nvGrpSpPr>
        <p:grpSpPr bwMode="auto">
          <a:xfrm>
            <a:off x="152400" y="6019800"/>
            <a:ext cx="685800" cy="676275"/>
            <a:chOff x="149" y="3600"/>
            <a:chExt cx="488" cy="498"/>
          </a:xfrm>
        </p:grpSpPr>
        <p:sp>
          <p:nvSpPr>
            <p:cNvPr id="9" name="Oval 12"/>
            <p:cNvSpPr>
              <a:spLocks noChangeArrowheads="1"/>
            </p:cNvSpPr>
            <p:nvPr userDrawn="1"/>
          </p:nvSpPr>
          <p:spPr bwMode="auto">
            <a:xfrm>
              <a:off x="149" y="3600"/>
              <a:ext cx="205" cy="210"/>
            </a:xfrm>
            <a:prstGeom prst="ellipse">
              <a:avLst/>
            </a:prstGeom>
            <a:solidFill>
              <a:srgbClr val="FFCC99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latin typeface="Arial Narrow" pitchFamily="34" charset="0"/>
                  <a:cs typeface="Arial" charset="0"/>
                </a:rPr>
                <a:t>M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 userDrawn="1"/>
          </p:nvSpPr>
          <p:spPr bwMode="auto">
            <a:xfrm>
              <a:off x="432" y="3888"/>
              <a:ext cx="205" cy="210"/>
            </a:xfrm>
            <a:prstGeom prst="ellipse">
              <a:avLst/>
            </a:prstGeom>
            <a:solidFill>
              <a:srgbClr val="CCFFFF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latin typeface="Arial Narrow" pitchFamily="34" charset="0"/>
                  <a:cs typeface="Arial" charset="0"/>
                </a:rPr>
                <a:t>D</a:t>
              </a:r>
            </a:p>
          </p:txBody>
        </p:sp>
        <p:cxnSp>
          <p:nvCxnSpPr>
            <p:cNvPr id="11" name="AutoShape 14"/>
            <p:cNvCxnSpPr>
              <a:cxnSpLocks noChangeShapeType="1"/>
              <a:stCxn id="9" idx="5"/>
              <a:endCxn id="10" idx="1"/>
            </p:cNvCxnSpPr>
            <p:nvPr userDrawn="1"/>
          </p:nvCxnSpPr>
          <p:spPr bwMode="auto">
            <a:xfrm>
              <a:off x="324" y="3788"/>
              <a:ext cx="138" cy="12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Copyright Kelly-McCreary &amp; Associates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 Narrow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trends/explore?q=NoSQL,+RDBM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9.jpe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5" Type="http://schemas.openxmlformats.org/officeDocument/2006/relationships/image" Target="../media/image53.jpe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products/nosqldb/overview/index.htm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2200"/>
            <a:ext cx="7772400" cy="1546225"/>
          </a:xfrm>
        </p:spPr>
        <p:txBody>
          <a:bodyPr>
            <a:noAutofit/>
          </a:bodyPr>
          <a:lstStyle/>
          <a:p>
            <a:r>
              <a:rPr lang="en-US" sz="4800" dirty="0" smtClean="0"/>
              <a:t>Introduction to NoSQL and New Database Technologies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67200"/>
            <a:ext cx="6400800" cy="2057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An Introduction for Newcomers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McCreary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Monday April 28th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2014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1:30pm to 4:45pm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8242" name="Picture 2" descr="http://edw2014.dataversity.net/uploads/logos/79_si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57200"/>
            <a:ext cx="8022254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 smtClean="0"/>
              <a:t>Selecting the right data management solution is no longer a trivial task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lowchart: Decision 5"/>
          <p:cNvSpPr/>
          <p:nvPr/>
        </p:nvSpPr>
        <p:spPr>
          <a:xfrm>
            <a:off x="1981200" y="2743200"/>
            <a:ext cx="2514600" cy="14478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Does it look like document?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5334000" y="2743200"/>
            <a:ext cx="2209800" cy="14478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Use Microsoft</a:t>
            </a:r>
          </a:p>
          <a:p>
            <a:pPr algn="ctr"/>
            <a:r>
              <a:rPr lang="en-US" sz="2400" dirty="0" smtClean="0"/>
              <a:t>Office</a:t>
            </a:r>
            <a:endParaRPr lang="en-US" sz="2400" dirty="0"/>
          </a:p>
        </p:txBody>
      </p:sp>
      <p:sp>
        <p:nvSpPr>
          <p:cNvPr id="8" name="Flowchart: Process 7"/>
          <p:cNvSpPr/>
          <p:nvPr/>
        </p:nvSpPr>
        <p:spPr>
          <a:xfrm>
            <a:off x="2133600" y="4876800"/>
            <a:ext cx="2209800" cy="1371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 the</a:t>
            </a:r>
            <a:br>
              <a:rPr lang="en-US" sz="3600" dirty="0" smtClean="0"/>
            </a:br>
            <a:r>
              <a:rPr lang="en-US" sz="3600" dirty="0" smtClean="0"/>
              <a:t>RDBMS</a:t>
            </a:r>
            <a:endParaRPr lang="en-US" sz="3600" dirty="0"/>
          </a:p>
        </p:txBody>
      </p:sp>
      <p:sp>
        <p:nvSpPr>
          <p:cNvPr id="9" name="Flowchart: Connector 8"/>
          <p:cNvSpPr/>
          <p:nvPr/>
        </p:nvSpPr>
        <p:spPr>
          <a:xfrm>
            <a:off x="533400" y="3048000"/>
            <a:ext cx="914400" cy="762000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Start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>
            <a:stCxn id="9" idx="6"/>
            <a:endCxn id="6" idx="1"/>
          </p:cNvCxnSpPr>
          <p:nvPr/>
        </p:nvCxnSpPr>
        <p:spPr>
          <a:xfrm>
            <a:off x="1447800" y="3429000"/>
            <a:ext cx="533400" cy="3810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>
            <a:off x="4495800" y="3467100"/>
            <a:ext cx="838200" cy="158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 rot="5400000">
            <a:off x="2895600" y="4533900"/>
            <a:ext cx="685800" cy="158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ctagon 17"/>
          <p:cNvSpPr/>
          <p:nvPr/>
        </p:nvSpPr>
        <p:spPr>
          <a:xfrm>
            <a:off x="5943600" y="5105400"/>
            <a:ext cx="990600" cy="914400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Stop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>
            <a:stCxn id="8" idx="3"/>
          </p:cNvCxnSpPr>
          <p:nvPr/>
        </p:nvCxnSpPr>
        <p:spPr>
          <a:xfrm>
            <a:off x="4343400" y="5562600"/>
            <a:ext cx="1629383" cy="1134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</p:cNvCxnSpPr>
          <p:nvPr/>
        </p:nvCxnSpPr>
        <p:spPr>
          <a:xfrm rot="16200000" flipH="1">
            <a:off x="5986159" y="4643741"/>
            <a:ext cx="916021" cy="1053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90800" y="42672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No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19600" y="2895600"/>
            <a:ext cx="58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100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000" y="1600200"/>
            <a:ext cx="7467600" cy="4648200"/>
            <a:chOff x="1524000" y="1828800"/>
            <a:chExt cx="7467600" cy="46482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76400" y="1828800"/>
              <a:ext cx="5000625" cy="464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676400" y="3352800"/>
              <a:ext cx="23017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&lt;books&gt; is our root element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2057400" y="3657600"/>
              <a:ext cx="2286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676400" y="4953000"/>
              <a:ext cx="1600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&lt;books&gt; contain a sequence of one to many &lt;book&gt; elements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2667000" y="4267200"/>
              <a:ext cx="9906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2667000" y="4267200"/>
              <a:ext cx="762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4038600" y="4267200"/>
              <a:ext cx="3810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048000" y="5105400"/>
              <a:ext cx="16764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Each &lt;book&gt; contains</a:t>
              </a:r>
              <a:b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</a:br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the following sequence of elements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667000" y="4191000"/>
              <a:ext cx="6096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524000" y="1981200"/>
              <a:ext cx="230171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Darker lines mean "required" and light lines mean optional elements </a:t>
              </a: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3825718" y="2350532"/>
              <a:ext cx="898682" cy="2402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886200" y="2362200"/>
              <a:ext cx="8382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00800" y="1828800"/>
              <a:ext cx="23017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Id and title are required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77000" y="2514600"/>
              <a:ext cx="23017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Books have 0 to many author-names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5029200" y="2743200"/>
              <a:ext cx="1447800" cy="152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58000" y="3810000"/>
              <a:ext cx="1828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Format and license elements are codes that  must be in a  fixed  list  of choices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29400" y="5029200"/>
              <a:ext cx="23017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Only valid URL characters</a:t>
              </a:r>
            </a:p>
          </p:txBody>
        </p:sp>
        <p:cxnSp>
          <p:nvCxnSpPr>
            <p:cNvPr id="24" name="Straight Arrow Connector 23"/>
            <p:cNvCxnSpPr>
              <a:stCxn id="23" idx="1"/>
            </p:cNvCxnSpPr>
            <p:nvPr/>
          </p:nvCxnSpPr>
          <p:spPr>
            <a:xfrm flipH="1">
              <a:off x="6096000" y="5183089"/>
              <a:ext cx="533400" cy="747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2" idx="1"/>
            </p:cNvCxnSpPr>
            <p:nvPr/>
          </p:nvCxnSpPr>
          <p:spPr>
            <a:xfrm flipH="1">
              <a:off x="6477000" y="4287054"/>
              <a:ext cx="381000" cy="4358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1"/>
            </p:cNvCxnSpPr>
            <p:nvPr/>
          </p:nvCxnSpPr>
          <p:spPr>
            <a:xfrm flipH="1" flipV="1">
              <a:off x="6477000" y="4267200"/>
              <a:ext cx="381000" cy="198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858000" y="5638800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2">
                      <a:lumMod val="75000"/>
                    </a:schemeClr>
                  </a:solidFill>
                  <a:latin typeface="Bradley Hand ITC" pitchFamily="66" charset="0"/>
                </a:rPr>
                <a:t>Must be a valid decimal number</a:t>
              </a:r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>
              <a:off x="6172200" y="5900410"/>
              <a:ext cx="685800" cy="3465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Relational Mapping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800100" y="1371600"/>
            <a:ext cx="14859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Arial Narrow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0100" y="3657600"/>
            <a:ext cx="7772400" cy="2286000"/>
          </a:xfrm>
        </p:spPr>
        <p:txBody>
          <a:bodyPr/>
          <a:lstStyle/>
          <a:p>
            <a:r>
              <a:rPr lang="en-US" sz="2800" dirty="0" smtClean="0"/>
              <a:t>T</a:t>
            </a:r>
            <a:r>
              <a:rPr lang="en-US" sz="1600" dirty="0" smtClean="0"/>
              <a:t>1</a:t>
            </a:r>
            <a:r>
              <a:rPr lang="en-US" sz="2800" dirty="0" smtClean="0"/>
              <a:t> – HTML into Objects</a:t>
            </a:r>
          </a:p>
          <a:p>
            <a:r>
              <a:rPr lang="en-US" sz="2800" dirty="0" smtClean="0"/>
              <a:t>T</a:t>
            </a:r>
            <a:r>
              <a:rPr lang="en-US" sz="1600" dirty="0" smtClean="0"/>
              <a:t>2</a:t>
            </a:r>
            <a:r>
              <a:rPr lang="en-US" sz="2800" dirty="0" smtClean="0"/>
              <a:t> –Objects into SQL Tables</a:t>
            </a:r>
          </a:p>
          <a:p>
            <a:r>
              <a:rPr lang="en-US" sz="2800" dirty="0" smtClean="0"/>
              <a:t>T</a:t>
            </a:r>
            <a:r>
              <a:rPr lang="en-US" sz="1600" dirty="0" smtClean="0"/>
              <a:t>3</a:t>
            </a:r>
            <a:r>
              <a:rPr lang="en-US" sz="2800" dirty="0" smtClean="0"/>
              <a:t> – Tables into Objects</a:t>
            </a:r>
          </a:p>
          <a:p>
            <a:r>
              <a:rPr lang="en-US" sz="2800" dirty="0" smtClean="0"/>
              <a:t>T</a:t>
            </a:r>
            <a:r>
              <a:rPr lang="en-US" sz="1600" dirty="0" smtClean="0"/>
              <a:t>4</a:t>
            </a:r>
            <a:r>
              <a:rPr lang="en-US" sz="2800" dirty="0" smtClean="0"/>
              <a:t> – Objects into HTML</a:t>
            </a:r>
            <a:endParaRPr lang="en-US" sz="2800" dirty="0"/>
          </a:p>
        </p:txBody>
      </p:sp>
      <p:sp>
        <p:nvSpPr>
          <p:cNvPr id="6" name="Can 5"/>
          <p:cNvSpPr/>
          <p:nvPr/>
        </p:nvSpPr>
        <p:spPr bwMode="auto">
          <a:xfrm>
            <a:off x="6629400" y="1600200"/>
            <a:ext cx="1257300" cy="1257300"/>
          </a:xfrm>
          <a:prstGeom prst="can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14400" y="1600200"/>
            <a:ext cx="1257300" cy="1257300"/>
          </a:xfrm>
          <a:prstGeom prst="rect">
            <a:avLst/>
          </a:prstGeom>
        </p:spPr>
      </p:pic>
      <p:grpSp>
        <p:nvGrpSpPr>
          <p:cNvPr id="3" name="Group 7"/>
          <p:cNvGrpSpPr/>
          <p:nvPr/>
        </p:nvGrpSpPr>
        <p:grpSpPr>
          <a:xfrm>
            <a:off x="4114800" y="1943100"/>
            <a:ext cx="571499" cy="617676"/>
            <a:chOff x="1828800" y="1896924"/>
            <a:chExt cx="874975" cy="846276"/>
          </a:xfrm>
        </p:grpSpPr>
        <p:sp>
          <p:nvSpPr>
            <p:cNvPr id="9" name="Oval 8"/>
            <p:cNvSpPr/>
            <p:nvPr/>
          </p:nvSpPr>
          <p:spPr bwMode="auto">
            <a:xfrm>
              <a:off x="1828800" y="1896924"/>
              <a:ext cx="874975" cy="846276"/>
            </a:xfrm>
            <a:prstGeom prst="ellipse">
              <a:avLst/>
            </a:prstGeom>
            <a:solidFill>
              <a:srgbClr val="FFCC6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0" name="Oval 9"/>
            <p:cNvSpPr/>
            <p:nvPr/>
          </p:nvSpPr>
          <p:spPr bwMode="auto">
            <a:xfrm>
              <a:off x="1981199" y="2051050"/>
              <a:ext cx="568325" cy="539750"/>
            </a:xfrm>
            <a:prstGeom prst="ellipse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cxnSp>
          <p:nvCxnSpPr>
            <p:cNvPr id="11" name="Straight Connector 10"/>
            <p:cNvCxnSpPr>
              <a:stCxn id="9" idx="1"/>
              <a:endCxn id="10" idx="1"/>
            </p:cNvCxnSpPr>
            <p:nvPr/>
          </p:nvCxnSpPr>
          <p:spPr bwMode="auto">
            <a:xfrm rot="16200000" flipH="1">
              <a:off x="1956063" y="2021731"/>
              <a:ext cx="109237" cy="107491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9" idx="3"/>
              <a:endCxn id="10" idx="3"/>
            </p:cNvCxnSpPr>
            <p:nvPr/>
          </p:nvCxnSpPr>
          <p:spPr bwMode="auto">
            <a:xfrm rot="5400000" flipH="1" flipV="1">
              <a:off x="1956926" y="2511765"/>
              <a:ext cx="107511" cy="107491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10" idx="7"/>
              <a:endCxn id="9" idx="7"/>
            </p:cNvCxnSpPr>
            <p:nvPr/>
          </p:nvCxnSpPr>
          <p:spPr bwMode="auto">
            <a:xfrm rot="5400000" flipH="1" flipV="1">
              <a:off x="2466348" y="2020806"/>
              <a:ext cx="109237" cy="109343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2514600" y="2438400"/>
              <a:ext cx="136525" cy="92075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" name="Group 14"/>
          <p:cNvGrpSpPr/>
          <p:nvPr/>
        </p:nvGrpSpPr>
        <p:grpSpPr>
          <a:xfrm>
            <a:off x="6858000" y="1828800"/>
            <a:ext cx="800100" cy="914400"/>
            <a:chOff x="3086100" y="1943100"/>
            <a:chExt cx="685800" cy="6858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86100" y="1943100"/>
              <a:ext cx="114300" cy="685800"/>
            </a:xfrm>
            <a:prstGeom prst="rect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200400" y="1943100"/>
              <a:ext cx="228600" cy="685800"/>
            </a:xfrm>
            <a:prstGeom prst="rect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429000" y="1943100"/>
              <a:ext cx="114300" cy="685800"/>
            </a:xfrm>
            <a:prstGeom prst="rect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543300" y="1943100"/>
              <a:ext cx="228600" cy="685800"/>
            </a:xfrm>
            <a:prstGeom prst="rect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3086100" y="20574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3086100" y="21717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086100" y="22860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086100" y="24003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086100" y="25146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" name="Oval 24"/>
          <p:cNvSpPr/>
          <p:nvPr/>
        </p:nvSpPr>
        <p:spPr bwMode="auto">
          <a:xfrm>
            <a:off x="3086100" y="1485900"/>
            <a:ext cx="457200" cy="5193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257800" y="2483525"/>
            <a:ext cx="457200" cy="5193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257800" y="1454825"/>
            <a:ext cx="457200" cy="5193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086100" y="2483525"/>
            <a:ext cx="457200" cy="5193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9" name="Straight Arrow Connector 28"/>
          <p:cNvCxnSpPr>
            <a:endCxn id="25" idx="2"/>
          </p:cNvCxnSpPr>
          <p:nvPr/>
        </p:nvCxnSpPr>
        <p:spPr bwMode="auto">
          <a:xfrm flipV="1">
            <a:off x="2286000" y="1745576"/>
            <a:ext cx="800100" cy="197524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stCxn id="25" idx="6"/>
            <a:endCxn id="9" idx="1"/>
          </p:cNvCxnSpPr>
          <p:nvPr/>
        </p:nvCxnSpPr>
        <p:spPr bwMode="auto">
          <a:xfrm>
            <a:off x="3543300" y="1745576"/>
            <a:ext cx="655194" cy="287980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9" idx="7"/>
            <a:endCxn id="27" idx="2"/>
          </p:cNvCxnSpPr>
          <p:nvPr/>
        </p:nvCxnSpPr>
        <p:spPr bwMode="auto">
          <a:xfrm rot="5400000" flipH="1" flipV="1">
            <a:off x="4770675" y="1546432"/>
            <a:ext cx="319055" cy="655195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/>
          <p:cNvCxnSpPr>
            <a:stCxn id="27" idx="6"/>
          </p:cNvCxnSpPr>
          <p:nvPr/>
        </p:nvCxnSpPr>
        <p:spPr bwMode="auto">
          <a:xfrm>
            <a:off x="5715000" y="1714501"/>
            <a:ext cx="914400" cy="342899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>
            <a:endCxn id="26" idx="6"/>
          </p:cNvCxnSpPr>
          <p:nvPr/>
        </p:nvCxnSpPr>
        <p:spPr bwMode="auto">
          <a:xfrm rot="10800000" flipV="1">
            <a:off x="5715000" y="2514599"/>
            <a:ext cx="914400" cy="228601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>
            <a:stCxn id="26" idx="2"/>
            <a:endCxn id="9" idx="5"/>
          </p:cNvCxnSpPr>
          <p:nvPr/>
        </p:nvCxnSpPr>
        <p:spPr bwMode="auto">
          <a:xfrm rot="10800000">
            <a:off x="4602606" y="2470321"/>
            <a:ext cx="655195" cy="272881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>
            <a:stCxn id="9" idx="3"/>
            <a:endCxn id="28" idx="6"/>
          </p:cNvCxnSpPr>
          <p:nvPr/>
        </p:nvCxnSpPr>
        <p:spPr bwMode="auto">
          <a:xfrm rot="5400000">
            <a:off x="3734457" y="2279163"/>
            <a:ext cx="272881" cy="655194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stCxn id="28" idx="2"/>
          </p:cNvCxnSpPr>
          <p:nvPr/>
        </p:nvCxnSpPr>
        <p:spPr bwMode="auto">
          <a:xfrm rot="10800000">
            <a:off x="2286000" y="2514601"/>
            <a:ext cx="800100" cy="228601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886200" y="2971800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Object Middle</a:t>
            </a:r>
          </a:p>
          <a:p>
            <a:pPr algn="ctr"/>
            <a:r>
              <a:rPr lang="en-US" sz="1400" dirty="0" smtClean="0"/>
              <a:t>Tier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6858000" y="285750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Relational</a:t>
            </a:r>
          </a:p>
          <a:p>
            <a:pPr algn="ctr"/>
            <a:r>
              <a:rPr lang="en-US" sz="1400" dirty="0" smtClean="0"/>
              <a:t>Database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028700" y="2971800"/>
            <a:ext cx="1123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Web Browser</a:t>
            </a:r>
            <a:endParaRPr lang="en-US" sz="1400" dirty="0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Kelly-McCreary &amp; Associates, LLC</a:t>
            </a:r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"The Vietnam of Applications"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30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Object-relational mapping has become one of the most complex components of building applications today</a:t>
            </a:r>
          </a:p>
          <a:p>
            <a:r>
              <a:rPr lang="en-US" dirty="0" smtClean="0"/>
              <a:t>A "Quagmire" where many projects get lost</a:t>
            </a:r>
          </a:p>
          <a:p>
            <a:r>
              <a:rPr lang="en-US" dirty="0" smtClean="0"/>
              <a:t>Many "heroic efforts" have been made to solve the problem</a:t>
            </a:r>
          </a:p>
          <a:p>
            <a:pPr lvl="1"/>
            <a:r>
              <a:rPr lang="en-US" dirty="0" smtClean="0"/>
              <a:t>Java Hibernate Framework</a:t>
            </a:r>
          </a:p>
          <a:p>
            <a:pPr lvl="1"/>
            <a:r>
              <a:rPr lang="en-US" dirty="0" smtClean="0"/>
              <a:t>Ruby on Rails</a:t>
            </a:r>
          </a:p>
          <a:p>
            <a:r>
              <a:rPr lang="en-US" dirty="0" smtClean="0"/>
              <a:t>But sometimes the </a:t>
            </a:r>
            <a:r>
              <a:rPr lang="en-US" b="1" dirty="0" smtClean="0"/>
              <a:t>best</a:t>
            </a:r>
            <a:r>
              <a:rPr lang="en-US" dirty="0" smtClean="0"/>
              <a:t> way to avoid complexity is to keep your architecture very simple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Document Stores Need No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505200"/>
            <a:ext cx="5181600" cy="2743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Documents in the database</a:t>
            </a:r>
          </a:p>
          <a:p>
            <a:r>
              <a:rPr lang="en-US" sz="2400" dirty="0" smtClean="0"/>
              <a:t>Documents in the application</a:t>
            </a:r>
          </a:p>
          <a:p>
            <a:r>
              <a:rPr lang="en-US" sz="2400" dirty="0" smtClean="0"/>
              <a:t>No object middle tier</a:t>
            </a:r>
          </a:p>
          <a:p>
            <a:r>
              <a:rPr lang="en-US" sz="2400" dirty="0" smtClean="0"/>
              <a:t>No "shredding"</a:t>
            </a:r>
          </a:p>
          <a:p>
            <a:r>
              <a:rPr lang="en-US" sz="2400" dirty="0" smtClean="0"/>
              <a:t>No reassembly</a:t>
            </a:r>
          </a:p>
          <a:p>
            <a:r>
              <a:rPr lang="en-US" sz="2400" dirty="0" smtClean="0"/>
              <a:t>Simple!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41E93A-0CD0-B146-88D5-A1851004B248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Copyright  2010 Dan McCreary &amp; Associates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447800" y="1447800"/>
            <a:ext cx="205740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Arial Narrow" pitchFamily="34" charset="0"/>
            </a:endParaRPr>
          </a:p>
        </p:txBody>
      </p:sp>
      <p:sp>
        <p:nvSpPr>
          <p:cNvPr id="7" name="Can 6"/>
          <p:cNvSpPr/>
          <p:nvPr/>
        </p:nvSpPr>
        <p:spPr bwMode="auto">
          <a:xfrm>
            <a:off x="5638800" y="1371600"/>
            <a:ext cx="2057400" cy="1524000"/>
          </a:xfrm>
          <a:prstGeom prst="can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048000" y="2133600"/>
            <a:ext cx="2895600" cy="1588"/>
          </a:xfrm>
          <a:prstGeom prst="straightConnector1">
            <a:avLst/>
          </a:prstGeom>
          <a:solidFill>
            <a:srgbClr val="3399FF"/>
          </a:solidFill>
          <a:ln w="190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522592" y="2971800"/>
            <a:ext cx="179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72200" y="2971800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4" name="Flowchart: Card 13"/>
          <p:cNvSpPr/>
          <p:nvPr/>
        </p:nvSpPr>
        <p:spPr>
          <a:xfrm>
            <a:off x="1752600" y="1752600"/>
            <a:ext cx="1295400" cy="838200"/>
          </a:xfrm>
          <a:prstGeom prst="flowChartPunchedCar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Document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Flowchart: Card 14"/>
          <p:cNvSpPr/>
          <p:nvPr/>
        </p:nvSpPr>
        <p:spPr>
          <a:xfrm>
            <a:off x="5943600" y="1752600"/>
            <a:ext cx="1371600" cy="838200"/>
          </a:xfrm>
          <a:prstGeom prst="flowChartPunchedCar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Document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1028700" y="2400300"/>
            <a:ext cx="1485900" cy="16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8763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tx1"/>
                </a:solidFill>
                <a:ea typeface="Arial" charset="0"/>
                <a:cs typeface="Arial"/>
              </a:rPr>
              <a:t>The Addition of XML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4457700"/>
            <a:ext cx="7772400" cy="1828800"/>
          </a:xfrm>
        </p:spPr>
        <p:txBody>
          <a:bodyPr/>
          <a:lstStyle/>
          <a:p>
            <a:r>
              <a:rPr lang="en-US" sz="1400" dirty="0" smtClean="0"/>
              <a:t>T</a:t>
            </a:r>
            <a:r>
              <a:rPr lang="en-US" sz="1000" dirty="0" smtClean="0"/>
              <a:t>1</a:t>
            </a:r>
            <a:r>
              <a:rPr lang="en-US" sz="1400" dirty="0" smtClean="0"/>
              <a:t> – HTML into Java Objects</a:t>
            </a:r>
          </a:p>
          <a:p>
            <a:r>
              <a:rPr lang="en-US" sz="1400" dirty="0" smtClean="0"/>
              <a:t>T</a:t>
            </a:r>
            <a:r>
              <a:rPr lang="en-US" sz="1000" dirty="0" smtClean="0"/>
              <a:t>2</a:t>
            </a:r>
            <a:r>
              <a:rPr lang="en-US" sz="1400" dirty="0" smtClean="0"/>
              <a:t> – Java Objects into SQL Tables</a:t>
            </a:r>
          </a:p>
          <a:p>
            <a:r>
              <a:rPr lang="en-US" sz="1400" dirty="0" smtClean="0"/>
              <a:t>T</a:t>
            </a:r>
            <a:r>
              <a:rPr lang="en-US" sz="1000" dirty="0" smtClean="0"/>
              <a:t>3</a:t>
            </a:r>
            <a:r>
              <a:rPr lang="en-US" sz="1400" dirty="0" smtClean="0"/>
              <a:t> – Tables into Objects</a:t>
            </a:r>
          </a:p>
          <a:p>
            <a:r>
              <a:rPr lang="en-US" sz="1400" dirty="0" smtClean="0"/>
              <a:t>T</a:t>
            </a:r>
            <a:r>
              <a:rPr lang="en-US" sz="1000" dirty="0" smtClean="0"/>
              <a:t>4</a:t>
            </a:r>
            <a:r>
              <a:rPr lang="en-US" sz="1400" dirty="0" smtClean="0"/>
              <a:t> – Objects into HTML</a:t>
            </a:r>
          </a:p>
          <a:p>
            <a:r>
              <a:rPr lang="en-US" sz="1400" dirty="0" smtClean="0"/>
              <a:t>T</a:t>
            </a:r>
            <a:r>
              <a:rPr lang="en-US" sz="1000" dirty="0" smtClean="0"/>
              <a:t>5</a:t>
            </a:r>
            <a:r>
              <a:rPr lang="en-US" sz="1400" dirty="0" smtClean="0"/>
              <a:t> – Objects to XML</a:t>
            </a:r>
          </a:p>
          <a:p>
            <a:r>
              <a:rPr lang="en-US" sz="1400" dirty="0" smtClean="0"/>
              <a:t>T</a:t>
            </a:r>
            <a:r>
              <a:rPr lang="en-US" sz="1000" dirty="0" smtClean="0"/>
              <a:t>6</a:t>
            </a:r>
            <a:r>
              <a:rPr lang="en-US" sz="1400" dirty="0" smtClean="0"/>
              <a:t> – XML to Objects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229600" y="61722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41E93A-0CD0-B146-88D5-A1851004B248}" type="slidenum">
              <a:rPr lang="en-US" sz="1200" smtClean="0"/>
              <a:pPr>
                <a:defRPr/>
              </a:pPr>
              <a:t>104</a:t>
            </a:fld>
            <a:endParaRPr lang="en-US" sz="1200" dirty="0"/>
          </a:p>
        </p:txBody>
      </p:sp>
      <p:sp>
        <p:nvSpPr>
          <p:cNvPr id="6" name="Can 5"/>
          <p:cNvSpPr/>
          <p:nvPr/>
        </p:nvSpPr>
        <p:spPr bwMode="auto">
          <a:xfrm>
            <a:off x="6858000" y="2628900"/>
            <a:ext cx="1257300" cy="1257300"/>
          </a:xfrm>
          <a:prstGeom prst="can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43000" y="2628900"/>
            <a:ext cx="1257300" cy="1257300"/>
          </a:xfrm>
          <a:prstGeom prst="rect">
            <a:avLst/>
          </a:prstGeom>
        </p:spPr>
      </p:pic>
      <p:grpSp>
        <p:nvGrpSpPr>
          <p:cNvPr id="7" name="Group 8"/>
          <p:cNvGrpSpPr/>
          <p:nvPr/>
        </p:nvGrpSpPr>
        <p:grpSpPr>
          <a:xfrm>
            <a:off x="4343400" y="2971800"/>
            <a:ext cx="571499" cy="617676"/>
            <a:chOff x="1828800" y="1896924"/>
            <a:chExt cx="874975" cy="846276"/>
          </a:xfrm>
        </p:grpSpPr>
        <p:sp>
          <p:nvSpPr>
            <p:cNvPr id="10" name="Oval 9"/>
            <p:cNvSpPr/>
            <p:nvPr/>
          </p:nvSpPr>
          <p:spPr bwMode="auto">
            <a:xfrm>
              <a:off x="1828800" y="1896924"/>
              <a:ext cx="874975" cy="846276"/>
            </a:xfrm>
            <a:prstGeom prst="ellipse">
              <a:avLst/>
            </a:prstGeom>
            <a:solidFill>
              <a:srgbClr val="FFCC6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1" name="Oval 10"/>
            <p:cNvSpPr/>
            <p:nvPr/>
          </p:nvSpPr>
          <p:spPr bwMode="auto">
            <a:xfrm>
              <a:off x="1981199" y="2051050"/>
              <a:ext cx="568325" cy="539750"/>
            </a:xfrm>
            <a:prstGeom prst="ellipse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cxnSp>
          <p:nvCxnSpPr>
            <p:cNvPr id="12" name="Straight Connector 11"/>
            <p:cNvCxnSpPr>
              <a:stCxn id="10" idx="1"/>
              <a:endCxn id="11" idx="1"/>
            </p:cNvCxnSpPr>
            <p:nvPr/>
          </p:nvCxnSpPr>
          <p:spPr bwMode="auto">
            <a:xfrm rot="16200000" flipH="1">
              <a:off x="1956063" y="2021731"/>
              <a:ext cx="109237" cy="107491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10" idx="3"/>
              <a:endCxn id="11" idx="3"/>
            </p:cNvCxnSpPr>
            <p:nvPr/>
          </p:nvCxnSpPr>
          <p:spPr bwMode="auto">
            <a:xfrm rot="5400000" flipH="1" flipV="1">
              <a:off x="1956926" y="2511765"/>
              <a:ext cx="107511" cy="107491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1" idx="7"/>
              <a:endCxn id="10" idx="7"/>
            </p:cNvCxnSpPr>
            <p:nvPr/>
          </p:nvCxnSpPr>
          <p:spPr bwMode="auto">
            <a:xfrm rot="5400000" flipH="1" flipV="1">
              <a:off x="2466348" y="2020806"/>
              <a:ext cx="109237" cy="109343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514600" y="2438400"/>
              <a:ext cx="136525" cy="92075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" name="Group 15"/>
          <p:cNvGrpSpPr/>
          <p:nvPr/>
        </p:nvGrpSpPr>
        <p:grpSpPr>
          <a:xfrm>
            <a:off x="7086600" y="2857500"/>
            <a:ext cx="800100" cy="914400"/>
            <a:chOff x="3086100" y="1943100"/>
            <a:chExt cx="685800" cy="6858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086100" y="1943100"/>
              <a:ext cx="114300" cy="685800"/>
            </a:xfrm>
            <a:prstGeom prst="rect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200400" y="1943100"/>
              <a:ext cx="228600" cy="685800"/>
            </a:xfrm>
            <a:prstGeom prst="rect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429000" y="1943100"/>
              <a:ext cx="114300" cy="685800"/>
            </a:xfrm>
            <a:prstGeom prst="rect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43300" y="1943100"/>
              <a:ext cx="228600" cy="685800"/>
            </a:xfrm>
            <a:prstGeom prst="rect">
              <a:avLst/>
            </a:prstGeom>
            <a:solidFill>
              <a:srgbClr val="A4CB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>
              <a:off x="3086100" y="20574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086100" y="21717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3086100" y="22860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3086100" y="24003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3086100" y="2514600"/>
              <a:ext cx="685800" cy="0"/>
            </a:xfrm>
            <a:prstGeom prst="line">
              <a:avLst/>
            </a:prstGeom>
            <a:solidFill>
              <a:srgbClr val="3399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Oval 25"/>
          <p:cNvSpPr/>
          <p:nvPr/>
        </p:nvSpPr>
        <p:spPr bwMode="auto">
          <a:xfrm>
            <a:off x="3314700" y="2514600"/>
            <a:ext cx="457200" cy="5193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486400" y="3577144"/>
            <a:ext cx="457200" cy="38951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5486400" y="2483525"/>
            <a:ext cx="457200" cy="5193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314700" y="3577144"/>
            <a:ext cx="457200" cy="389513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cxnSp>
        <p:nvCxnSpPr>
          <p:cNvPr id="30" name="Straight Arrow Connector 29"/>
          <p:cNvCxnSpPr>
            <a:endCxn id="26" idx="2"/>
          </p:cNvCxnSpPr>
          <p:nvPr/>
        </p:nvCxnSpPr>
        <p:spPr bwMode="auto">
          <a:xfrm flipV="1">
            <a:off x="2514600" y="2774276"/>
            <a:ext cx="800100" cy="197524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26" idx="6"/>
          </p:cNvCxnSpPr>
          <p:nvPr/>
        </p:nvCxnSpPr>
        <p:spPr bwMode="auto">
          <a:xfrm>
            <a:off x="3771900" y="2774276"/>
            <a:ext cx="655194" cy="287980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/>
          <p:cNvCxnSpPr>
            <a:endCxn id="28" idx="2"/>
          </p:cNvCxnSpPr>
          <p:nvPr/>
        </p:nvCxnSpPr>
        <p:spPr bwMode="auto">
          <a:xfrm rot="5400000" flipH="1" flipV="1">
            <a:off x="4999275" y="2575132"/>
            <a:ext cx="319055" cy="655195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>
            <a:stCxn id="28" idx="6"/>
          </p:cNvCxnSpPr>
          <p:nvPr/>
        </p:nvCxnSpPr>
        <p:spPr bwMode="auto">
          <a:xfrm>
            <a:off x="5943600" y="2743201"/>
            <a:ext cx="914400" cy="342899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/>
          <p:cNvCxnSpPr>
            <a:endCxn id="27" idx="6"/>
          </p:cNvCxnSpPr>
          <p:nvPr/>
        </p:nvCxnSpPr>
        <p:spPr bwMode="auto">
          <a:xfrm rot="10800000" flipV="1">
            <a:off x="5943600" y="3543299"/>
            <a:ext cx="914400" cy="228602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>
            <a:stCxn id="27" idx="2"/>
          </p:cNvCxnSpPr>
          <p:nvPr/>
        </p:nvCxnSpPr>
        <p:spPr bwMode="auto">
          <a:xfrm rot="10800000">
            <a:off x="4831208" y="3499023"/>
            <a:ext cx="655193" cy="272879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endCxn id="29" idx="6"/>
          </p:cNvCxnSpPr>
          <p:nvPr/>
        </p:nvCxnSpPr>
        <p:spPr bwMode="auto">
          <a:xfrm rot="10800000" flipV="1">
            <a:off x="3771901" y="3499019"/>
            <a:ext cx="655195" cy="272882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>
            <a:stCxn id="29" idx="2"/>
          </p:cNvCxnSpPr>
          <p:nvPr/>
        </p:nvCxnSpPr>
        <p:spPr bwMode="auto">
          <a:xfrm rot="10800000">
            <a:off x="2514600" y="3543303"/>
            <a:ext cx="800100" cy="228599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4114800" y="4000500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Object Middle</a:t>
            </a:r>
          </a:p>
          <a:p>
            <a:pPr algn="ctr"/>
            <a:r>
              <a:rPr lang="en-US" sz="1400" dirty="0" smtClean="0"/>
              <a:t>Tier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7086600" y="3886200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Relational</a:t>
            </a:r>
          </a:p>
          <a:p>
            <a:pPr algn="ctr"/>
            <a:r>
              <a:rPr lang="en-US" sz="1400" dirty="0" smtClean="0"/>
              <a:t>Database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257300" y="4000500"/>
            <a:ext cx="1123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Web Browser</a:t>
            </a:r>
            <a:endParaRPr lang="en-US" sz="1400" dirty="0"/>
          </a:p>
        </p:txBody>
      </p:sp>
      <p:sp>
        <p:nvSpPr>
          <p:cNvPr id="42" name="Oval 41"/>
          <p:cNvSpPr/>
          <p:nvPr/>
        </p:nvSpPr>
        <p:spPr bwMode="auto">
          <a:xfrm>
            <a:off x="3886200" y="1943100"/>
            <a:ext cx="457200" cy="5193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 rot="16200000" flipV="1">
            <a:off x="4031578" y="2597825"/>
            <a:ext cx="623649" cy="228600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rot="5400000">
            <a:off x="4603076" y="2597826"/>
            <a:ext cx="623649" cy="228600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Rectangle 50"/>
          <p:cNvSpPr/>
          <p:nvPr/>
        </p:nvSpPr>
        <p:spPr bwMode="auto">
          <a:xfrm>
            <a:off x="3314700" y="1028700"/>
            <a:ext cx="2857500" cy="571500"/>
          </a:xfrm>
          <a:prstGeom prst="rect">
            <a:avLst/>
          </a:prstGeom>
          <a:solidFill>
            <a:srgbClr val="A4CB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429000" y="1143000"/>
            <a:ext cx="914400" cy="3581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381500" y="1076325"/>
            <a:ext cx="168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 bwMode="auto">
          <a:xfrm>
            <a:off x="4800600" y="1943100"/>
            <a:ext cx="457200" cy="51935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square" lIns="36576" tIns="0" rIns="0" bIns="0" anchor="ctr" anchorCtr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6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6" name="Straight Arrow Connector 55"/>
          <p:cNvCxnSpPr>
            <a:stCxn id="42" idx="7"/>
          </p:cNvCxnSpPr>
          <p:nvPr/>
        </p:nvCxnSpPr>
        <p:spPr bwMode="auto">
          <a:xfrm rot="5400000" flipH="1" flipV="1">
            <a:off x="4191073" y="1685573"/>
            <a:ext cx="418957" cy="248212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>
            <a:stCxn id="51" idx="2"/>
            <a:endCxn id="43" idx="1"/>
          </p:cNvCxnSpPr>
          <p:nvPr/>
        </p:nvCxnSpPr>
        <p:spPr bwMode="auto">
          <a:xfrm rot="16200000" flipH="1">
            <a:off x="4596024" y="1747625"/>
            <a:ext cx="418957" cy="124105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800100"/>
          </a:xfrm>
        </p:spPr>
        <p:txBody>
          <a:bodyPr/>
          <a:lstStyle/>
          <a:p>
            <a:r>
              <a:rPr lang="en-US" dirty="0" smtClean="0"/>
              <a:t>Zero Translation (XML)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33800"/>
            <a:ext cx="7772400" cy="2400300"/>
          </a:xfrm>
        </p:spPr>
        <p:txBody>
          <a:bodyPr/>
          <a:lstStyle/>
          <a:p>
            <a:r>
              <a:rPr lang="en-US" sz="2400" dirty="0" smtClean="0"/>
              <a:t>XML lives in the web browser (</a:t>
            </a:r>
            <a:r>
              <a:rPr lang="en-US" sz="2400" b="1" dirty="0" smtClean="0"/>
              <a:t>X</a:t>
            </a:r>
            <a:r>
              <a:rPr lang="en-US" sz="2400" dirty="0" smtClean="0"/>
              <a:t>Forms)</a:t>
            </a:r>
          </a:p>
          <a:p>
            <a:r>
              <a:rPr lang="en-US" sz="2400" b="1" dirty="0" smtClean="0"/>
              <a:t>R</a:t>
            </a:r>
            <a:r>
              <a:rPr lang="en-US" sz="2400" dirty="0" smtClean="0"/>
              <a:t>EST interfaces</a:t>
            </a:r>
          </a:p>
          <a:p>
            <a:r>
              <a:rPr lang="en-US" sz="2400" dirty="0" smtClean="0"/>
              <a:t>XML in the database (Native XML, </a:t>
            </a:r>
            <a:r>
              <a:rPr lang="en-US" sz="2400" b="1" dirty="0" smtClean="0"/>
              <a:t>X</a:t>
            </a:r>
            <a:r>
              <a:rPr lang="en-US" sz="2400" dirty="0" smtClean="0"/>
              <a:t>Query)</a:t>
            </a:r>
          </a:p>
          <a:p>
            <a:r>
              <a:rPr lang="en-US" sz="2400" b="1" dirty="0" smtClean="0"/>
              <a:t>XRX</a:t>
            </a:r>
            <a:r>
              <a:rPr lang="en-US" sz="2400" dirty="0" smtClean="0"/>
              <a:t> Web Application Architecture</a:t>
            </a:r>
          </a:p>
          <a:p>
            <a:r>
              <a:rPr lang="en-US" sz="2400" dirty="0" smtClean="0"/>
              <a:t>No translation!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41E93A-0CD0-B146-88D5-A1851004B248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Copyright  2010 Dan McCreary &amp; Associates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524000" y="1447800"/>
            <a:ext cx="1600200" cy="1371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>
              <a:latin typeface="Arial Narrow" pitchFamily="34" charset="0"/>
            </a:endParaRPr>
          </a:p>
        </p:txBody>
      </p:sp>
      <p:sp>
        <p:nvSpPr>
          <p:cNvPr id="7" name="Can 6"/>
          <p:cNvSpPr/>
          <p:nvPr/>
        </p:nvSpPr>
        <p:spPr bwMode="auto">
          <a:xfrm>
            <a:off x="6096000" y="1447800"/>
            <a:ext cx="1600200" cy="1257300"/>
          </a:xfrm>
          <a:prstGeom prst="can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866900" y="1790700"/>
            <a:ext cx="914400" cy="358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438900" y="1790700"/>
            <a:ext cx="914400" cy="35814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 bwMode="auto">
          <a:xfrm>
            <a:off x="2781300" y="1969770"/>
            <a:ext cx="3657600" cy="1588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524000" y="2971800"/>
            <a:ext cx="179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Web Browser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81700" y="2933700"/>
            <a:ext cx="1879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XML database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866900" y="21336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XForms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3657600" y="2057400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REST-Interfaces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if you retain document structure when you index your documents?</a:t>
            </a:r>
          </a:p>
          <a:p>
            <a:r>
              <a:rPr lang="en-US" dirty="0" smtClean="0"/>
              <a:t>How can use document structure to increase your precision and relevancy?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Information Retrieval Textbook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581400" y="1371600"/>
            <a:ext cx="4876800" cy="46863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>
                <a:latin typeface="Arial" charset="0"/>
                <a:cs typeface="Arial" charset="0"/>
              </a:rPr>
              <a:t>Introduction to Information Retrieval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cs typeface="Arial" charset="0"/>
              </a:rPr>
              <a:t>by Christopher D. Manning, Prabhakar Raghavan and Hinrich Schütze</a:t>
            </a:r>
            <a:endParaRPr lang="en-US" dirty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Arial" charset="0"/>
                <a:cs typeface="Arial" charset="0"/>
              </a:rPr>
              <a:t>Cambridge University Press, 2008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</p:spPr>
        <p:txBody>
          <a:bodyPr/>
          <a:lstStyle/>
          <a:p>
            <a:fld id="{34478D2B-002E-8B44-BFFC-6BE9F0A87D1C}" type="slidenum">
              <a:rPr lang="en-US"/>
              <a:pPr/>
              <a:t>107</a:t>
            </a:fld>
            <a:endParaRPr lang="en-US" dirty="0"/>
          </a:p>
        </p:txBody>
      </p:sp>
      <p:pic>
        <p:nvPicPr>
          <p:cNvPr id="15365" name="Picture 4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" y="1447800"/>
            <a:ext cx="22860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1371600" y="5600700"/>
            <a:ext cx="7080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/>
              <a:t>http://nlp.stanford.edu/IR-book/information-retrieval-book.html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Table 10.1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257300" y="2171700"/>
          <a:ext cx="6218238" cy="2870835"/>
        </p:xfrm>
        <a:graphic>
          <a:graphicData uri="http://schemas.openxmlformats.org/drawingml/2006/table">
            <a:tbl>
              <a:tblPr/>
              <a:tblGrid>
                <a:gridCol w="1554163"/>
                <a:gridCol w="1554162"/>
                <a:gridCol w="1555750"/>
                <a:gridCol w="15541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charset="0"/>
                        </a:rPr>
                        <a:t> 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charset="0"/>
                        </a:rPr>
                        <a:t>RDB search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charset="0"/>
                        </a:rPr>
                        <a:t>unstructured retrieval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charset="0"/>
                        </a:rPr>
                        <a:t>structured retrieval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objects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records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unstructured documents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trees with text at leaves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model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relational model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vector space &amp; others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?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main data structure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table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inverted index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?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queries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SQL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free text queries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?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</a:tr>
            </a:tbl>
          </a:graphicData>
        </a:graphic>
      </p:graphicFrame>
      <p:sp>
        <p:nvSpPr>
          <p:cNvPr id="1744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</p:spPr>
        <p:txBody>
          <a:bodyPr/>
          <a:lstStyle/>
          <a:p>
            <a:fld id="{16532FA6-0A5A-5644-AC65-C3F65A98B3A8}" type="slidenum">
              <a:rPr lang="en-US"/>
              <a:pPr/>
              <a:t>108</a:t>
            </a:fld>
            <a:endParaRPr lang="en-US" dirty="0"/>
          </a:p>
        </p:txBody>
      </p:sp>
      <p:sp>
        <p:nvSpPr>
          <p:cNvPr id="17444" name="TextBox 5"/>
          <p:cNvSpPr txBox="1">
            <a:spLocks noChangeArrowheads="1"/>
          </p:cNvSpPr>
          <p:nvPr/>
        </p:nvSpPr>
        <p:spPr bwMode="auto">
          <a:xfrm>
            <a:off x="914400" y="5372100"/>
            <a:ext cx="6858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XML - Table 10.1 and structured information retrieval.  SQLRDB (relational database) search, unstructured information retrieval</a:t>
            </a:r>
          </a:p>
        </p:txBody>
      </p:sp>
      <p:sp>
        <p:nvSpPr>
          <p:cNvPr id="17445" name="Down Arrow 6"/>
          <p:cNvSpPr>
            <a:spLocks noChangeArrowheads="1"/>
          </p:cNvSpPr>
          <p:nvPr/>
        </p:nvSpPr>
        <p:spPr bwMode="auto">
          <a:xfrm>
            <a:off x="6057900" y="1371600"/>
            <a:ext cx="1257300" cy="685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Table 10.1 - Revised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257300" y="1524000"/>
          <a:ext cx="6332538" cy="3145155"/>
        </p:xfrm>
        <a:graphic>
          <a:graphicData uri="http://schemas.openxmlformats.org/drawingml/2006/table">
            <a:tbl>
              <a:tblPr/>
              <a:tblGrid>
                <a:gridCol w="1668463"/>
                <a:gridCol w="1554162"/>
                <a:gridCol w="1555750"/>
                <a:gridCol w="155416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charset="0"/>
                        </a:rPr>
                        <a:t> 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charset="0"/>
                        </a:rPr>
                        <a:t>RDB search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charset="0"/>
                        </a:rPr>
                        <a:t>unstructured retrieval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charset="0"/>
                        </a:rPr>
                        <a:t>structured retrieval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585E0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objects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records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unstructured documents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trees with text at leaves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model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relational model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vector space &amp; others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99"/>
                          </a:solidFill>
                          <a:effectLst/>
                          <a:latin typeface="Arial Narrow" charset="0"/>
                        </a:rPr>
                        <a:t>XML hierarchy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main data structure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table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inverted index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99"/>
                          </a:solidFill>
                          <a:effectLst/>
                          <a:latin typeface="Arial Narrow" charset="0"/>
                        </a:rPr>
                        <a:t>trees with node-ids for document ids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queries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SQL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free text queries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99"/>
                          </a:solidFill>
                          <a:effectLst/>
                          <a:latin typeface="Arial Narrow" charset="0"/>
                        </a:rPr>
                        <a:t>XQuery fulltext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</a:tr>
            </a:tbl>
          </a:graphicData>
        </a:graphic>
      </p:graphicFrame>
      <p:sp>
        <p:nvSpPr>
          <p:cNvPr id="2153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</p:spPr>
        <p:txBody>
          <a:bodyPr/>
          <a:lstStyle/>
          <a:p>
            <a:fld id="{7CE94A52-1752-9248-911E-42CB1B57E94D}" type="slidenum">
              <a:rPr lang="en-US"/>
              <a:pPr/>
              <a:t>109</a:t>
            </a:fld>
            <a:endParaRPr lang="en-US" dirty="0"/>
          </a:p>
        </p:txBody>
      </p:sp>
      <p:sp>
        <p:nvSpPr>
          <p:cNvPr id="21540" name="TextBox 5"/>
          <p:cNvSpPr txBox="1">
            <a:spLocks noChangeArrowheads="1"/>
          </p:cNvSpPr>
          <p:nvPr/>
        </p:nvSpPr>
        <p:spPr bwMode="auto">
          <a:xfrm>
            <a:off x="1143000" y="5486400"/>
            <a:ext cx="6858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XML - Table 10.1 and structured information retrieval.  SQLRDB (relational database) search, unstructured information retrieval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Pressures on Single Node RDBMS Architectures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95400" y="3200400"/>
            <a:ext cx="1981200" cy="990600"/>
          </a:xfrm>
          <a:prstGeom prst="rightArrow">
            <a:avLst>
              <a:gd name="adj1" fmla="val 666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OLAP/BI/Data</a:t>
            </a:r>
            <a:br>
              <a:rPr lang="en-US" dirty="0" smtClean="0"/>
            </a:br>
            <a:r>
              <a:rPr lang="en-US" dirty="0" smtClean="0"/>
              <a:t>Warehouse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5257800" y="3124200"/>
            <a:ext cx="1828800" cy="1143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 Networks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3429000" y="1981200"/>
            <a:ext cx="1752600" cy="990600"/>
          </a:xfrm>
          <a:prstGeom prst="downArrow">
            <a:avLst>
              <a:gd name="adj1" fmla="val 6773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Scalability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3352800" y="4419600"/>
            <a:ext cx="1981200" cy="1143000"/>
          </a:xfrm>
          <a:prstGeom prst="upArrow">
            <a:avLst>
              <a:gd name="adj1" fmla="val 5553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Agile</a:t>
            </a:r>
          </a:p>
          <a:p>
            <a:pPr algn="ctr"/>
            <a:r>
              <a:rPr lang="en-US" dirty="0" smtClean="0"/>
              <a:t>Schema Free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19800000">
            <a:off x="1755697" y="4302590"/>
            <a:ext cx="1885949" cy="822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Document-Data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800000">
            <a:off x="1794337" y="2170337"/>
            <a:ext cx="1936378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Large Data Sets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9800000">
            <a:off x="4846308" y="2220510"/>
            <a:ext cx="1828800" cy="9776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Reliability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1800000">
            <a:off x="4893191" y="4209565"/>
            <a:ext cx="1828800" cy="8603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Linked Data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276600" y="2971800"/>
            <a:ext cx="1981200" cy="14478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latin typeface="Arial Narrow" pitchFamily="34" charset="0"/>
              </a:rPr>
              <a:t>Single Node</a:t>
            </a:r>
          </a:p>
          <a:p>
            <a:pPr algn="ctr"/>
            <a:r>
              <a:rPr lang="en-US" sz="2000" b="1" dirty="0" smtClean="0">
                <a:latin typeface="Arial Narrow" pitchFamily="34" charset="0"/>
              </a:rPr>
              <a:t>RDBMS</a:t>
            </a:r>
            <a:endParaRPr lang="en-US" sz="2400" b="1" dirty="0">
              <a:latin typeface="Arial Narrow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072063" y="3945731"/>
            <a:ext cx="109538" cy="619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724400" y="3124201"/>
            <a:ext cx="109538" cy="761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33913" y="3188494"/>
            <a:ext cx="95250" cy="119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655343" y="3200401"/>
            <a:ext cx="73819" cy="95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93331" y="3081338"/>
            <a:ext cx="109538" cy="619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417094" y="3962400"/>
            <a:ext cx="88106" cy="97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505200" y="3867150"/>
            <a:ext cx="30956" cy="952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533775" y="3855244"/>
            <a:ext cx="107156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36282" y="4307681"/>
            <a:ext cx="64293" cy="80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602957" y="4205289"/>
            <a:ext cx="35719" cy="107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631532" y="4193381"/>
            <a:ext cx="107156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67150" y="4202906"/>
            <a:ext cx="14288" cy="152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869532" y="4136231"/>
            <a:ext cx="80962" cy="73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57713" y="4219575"/>
            <a:ext cx="64294" cy="404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28700"/>
          </a:xfrm>
        </p:spPr>
        <p:txBody>
          <a:bodyPr/>
          <a:lstStyle/>
          <a:p>
            <a:pPr eaLnBrk="1" hangingPunct="1"/>
            <a:r>
              <a:rPr lang="en-US" dirty="0"/>
              <a:t>Two Models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040188" cy="342900"/>
          </a:xfrm>
        </p:spPr>
        <p:txBody>
          <a:bodyPr>
            <a:normAutofit fontScale="85000" lnSpcReduction="20000"/>
          </a:bodyPr>
          <a:lstStyle/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"Bag of Words"</a:t>
            </a:r>
          </a:p>
        </p:txBody>
      </p:sp>
      <p:sp>
        <p:nvSpPr>
          <p:cNvPr id="29700" name="Content Placeholder 3"/>
          <p:cNvSpPr>
            <a:spLocks noGrp="1"/>
          </p:cNvSpPr>
          <p:nvPr>
            <p:ph sz="half" idx="2"/>
          </p:nvPr>
        </p:nvSpPr>
        <p:spPr>
          <a:xfrm>
            <a:off x="571500" y="5029200"/>
            <a:ext cx="4040188" cy="17145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  <a:cs typeface="Arial" charset="0"/>
              </a:rPr>
              <a:t>All keywords in a single container</a:t>
            </a:r>
          </a:p>
          <a:p>
            <a:pPr eaLnBrk="1" hangingPunct="1"/>
            <a:r>
              <a:rPr lang="en-US" sz="1800" dirty="0">
                <a:latin typeface="Arial" charset="0"/>
                <a:cs typeface="Arial" charset="0"/>
              </a:rPr>
              <a:t>Only count frequencies are stored with each word</a:t>
            </a:r>
          </a:p>
        </p:txBody>
      </p:sp>
      <p:sp>
        <p:nvSpPr>
          <p:cNvPr id="2970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6300" y="1371600"/>
            <a:ext cx="4041775" cy="342900"/>
          </a:xfrm>
        </p:spPr>
        <p:txBody>
          <a:bodyPr>
            <a:normAutofit fontScale="85000" lnSpcReduction="20000"/>
          </a:bodyPr>
          <a:lstStyle/>
          <a:p>
            <a:pPr algn="ctr" eaLnBrk="1" hangingPunct="1"/>
            <a:r>
              <a:rPr lang="en-US" dirty="0">
                <a:latin typeface="Arial" charset="0"/>
                <a:cs typeface="Arial" charset="0"/>
              </a:rPr>
              <a:t>"Retained Structure"</a:t>
            </a:r>
          </a:p>
        </p:txBody>
      </p:sp>
      <p:sp>
        <p:nvSpPr>
          <p:cNvPr id="29702" name="Content Placeholder 5"/>
          <p:cNvSpPr>
            <a:spLocks noGrp="1"/>
          </p:cNvSpPr>
          <p:nvPr>
            <p:ph sz="quarter" idx="4"/>
          </p:nvPr>
        </p:nvSpPr>
        <p:spPr>
          <a:xfrm>
            <a:off x="4686300" y="5029200"/>
            <a:ext cx="4041775" cy="868363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  <a:cs typeface="Arial" charset="0"/>
              </a:rPr>
              <a:t>Keywords associated with each sub-document component</a:t>
            </a:r>
          </a:p>
        </p:txBody>
      </p:sp>
      <p:sp>
        <p:nvSpPr>
          <p:cNvPr id="29703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94231C4A-C36F-C648-ADFB-102070C51A72}" type="slidenum">
              <a:rPr lang="en-US"/>
              <a:pPr/>
              <a:t>110</a:t>
            </a:fld>
            <a:endParaRPr lang="en-US" dirty="0"/>
          </a:p>
        </p:txBody>
      </p:sp>
      <p:sp>
        <p:nvSpPr>
          <p:cNvPr id="29704" name="Freeform 7"/>
          <p:cNvSpPr>
            <a:spLocks/>
          </p:cNvSpPr>
          <p:nvPr/>
        </p:nvSpPr>
        <p:spPr bwMode="auto">
          <a:xfrm>
            <a:off x="1257300" y="1714500"/>
            <a:ext cx="2705100" cy="3162300"/>
          </a:xfrm>
          <a:custGeom>
            <a:avLst/>
            <a:gdLst>
              <a:gd name="T0" fmla="*/ 824318 w 2705862"/>
              <a:gd name="T1" fmla="*/ 210312 h 3162300"/>
              <a:gd name="T2" fmla="*/ 869986 w 2705862"/>
              <a:gd name="T3" fmla="*/ 429768 h 3162300"/>
              <a:gd name="T4" fmla="*/ 888254 w 2705862"/>
              <a:gd name="T5" fmla="*/ 667512 h 3162300"/>
              <a:gd name="T6" fmla="*/ 513770 w 2705862"/>
              <a:gd name="T7" fmla="*/ 973836 h 3162300"/>
              <a:gd name="T8" fmla="*/ 248894 w 2705862"/>
              <a:gd name="T9" fmla="*/ 1335024 h 3162300"/>
              <a:gd name="T10" fmla="*/ 111886 w 2705862"/>
              <a:gd name="T11" fmla="*/ 1568196 h 3162300"/>
              <a:gd name="T12" fmla="*/ 15982 w 2705862"/>
              <a:gd name="T13" fmla="*/ 1851660 h 3162300"/>
              <a:gd name="T14" fmla="*/ 15982 w 2705862"/>
              <a:gd name="T15" fmla="*/ 2423160 h 3162300"/>
              <a:gd name="T16" fmla="*/ 66218 w 2705862"/>
              <a:gd name="T17" fmla="*/ 2665476 h 3162300"/>
              <a:gd name="T18" fmla="*/ 244326 w 2705862"/>
              <a:gd name="T19" fmla="*/ 2880360 h 3162300"/>
              <a:gd name="T20" fmla="*/ 577706 w 2705862"/>
              <a:gd name="T21" fmla="*/ 3040380 h 3162300"/>
              <a:gd name="T22" fmla="*/ 952190 w 2705862"/>
              <a:gd name="T23" fmla="*/ 3127248 h 3162300"/>
              <a:gd name="T24" fmla="*/ 1331238 w 2705862"/>
              <a:gd name="T25" fmla="*/ 3159252 h 3162300"/>
              <a:gd name="T26" fmla="*/ 1842725 w 2705862"/>
              <a:gd name="T27" fmla="*/ 3108960 h 3162300"/>
              <a:gd name="T28" fmla="*/ 2299410 w 2705862"/>
              <a:gd name="T29" fmla="*/ 2880360 h 3162300"/>
              <a:gd name="T30" fmla="*/ 2527753 w 2705862"/>
              <a:gd name="T31" fmla="*/ 2651760 h 3162300"/>
              <a:gd name="T32" fmla="*/ 2651058 w 2705862"/>
              <a:gd name="T33" fmla="*/ 2409444 h 3162300"/>
              <a:gd name="T34" fmla="*/ 2701293 w 2705862"/>
              <a:gd name="T35" fmla="*/ 1984248 h 3162300"/>
              <a:gd name="T36" fmla="*/ 2660191 w 2705862"/>
              <a:gd name="T37" fmla="*/ 1696212 h 3162300"/>
              <a:gd name="T38" fmla="*/ 2504918 w 2705862"/>
              <a:gd name="T39" fmla="*/ 1371600 h 3162300"/>
              <a:gd name="T40" fmla="*/ 2258308 w 2705862"/>
              <a:gd name="T41" fmla="*/ 1147572 h 3162300"/>
              <a:gd name="T42" fmla="*/ 1920362 w 2705862"/>
              <a:gd name="T43" fmla="*/ 946404 h 3162300"/>
              <a:gd name="T44" fmla="*/ 1564146 w 2705862"/>
              <a:gd name="T45" fmla="*/ 740664 h 3162300"/>
              <a:gd name="T46" fmla="*/ 1271869 w 2705862"/>
              <a:gd name="T47" fmla="*/ 585216 h 3162300"/>
              <a:gd name="T48" fmla="*/ 1189666 w 2705862"/>
              <a:gd name="T49" fmla="*/ 155448 h 3162300"/>
              <a:gd name="T50" fmla="*/ 1253602 w 2705862"/>
              <a:gd name="T51" fmla="*/ 0 h 3162300"/>
              <a:gd name="T52" fmla="*/ 1061794 w 2705862"/>
              <a:gd name="T53" fmla="*/ 54864 h 3162300"/>
              <a:gd name="T54" fmla="*/ 824318 w 2705862"/>
              <a:gd name="T55" fmla="*/ 82296 h 3162300"/>
              <a:gd name="T56" fmla="*/ 669043 w 2705862"/>
              <a:gd name="T57" fmla="*/ 82296 h 3162300"/>
              <a:gd name="T58" fmla="*/ 824318 w 2705862"/>
              <a:gd name="T59" fmla="*/ 210312 h 31623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705862"/>
              <a:gd name="T91" fmla="*/ 0 h 3162300"/>
              <a:gd name="T92" fmla="*/ 2705862 w 2705862"/>
              <a:gd name="T93" fmla="*/ 3162300 h 316230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705862" h="3162300">
                <a:moveTo>
                  <a:pt x="825246" y="210312"/>
                </a:moveTo>
                <a:lnTo>
                  <a:pt x="870966" y="429768"/>
                </a:lnTo>
                <a:lnTo>
                  <a:pt x="889254" y="667512"/>
                </a:lnTo>
                <a:cubicBezTo>
                  <a:pt x="829818" y="758190"/>
                  <a:pt x="621030" y="862584"/>
                  <a:pt x="514350" y="973836"/>
                </a:cubicBezTo>
                <a:cubicBezTo>
                  <a:pt x="407670" y="1085088"/>
                  <a:pt x="316230" y="1235964"/>
                  <a:pt x="249174" y="1335024"/>
                </a:cubicBezTo>
                <a:lnTo>
                  <a:pt x="112014" y="1568196"/>
                </a:lnTo>
                <a:cubicBezTo>
                  <a:pt x="73152" y="1654302"/>
                  <a:pt x="32004" y="1709166"/>
                  <a:pt x="16002" y="1851660"/>
                </a:cubicBezTo>
                <a:cubicBezTo>
                  <a:pt x="0" y="1994154"/>
                  <a:pt x="7620" y="2287524"/>
                  <a:pt x="16002" y="2423160"/>
                </a:cubicBezTo>
                <a:cubicBezTo>
                  <a:pt x="24384" y="2558796"/>
                  <a:pt x="28194" y="2589276"/>
                  <a:pt x="66294" y="2665476"/>
                </a:cubicBezTo>
                <a:cubicBezTo>
                  <a:pt x="104394" y="2741676"/>
                  <a:pt x="159258" y="2817876"/>
                  <a:pt x="244602" y="2880360"/>
                </a:cubicBezTo>
                <a:cubicBezTo>
                  <a:pt x="329946" y="2942844"/>
                  <a:pt x="460248" y="2999232"/>
                  <a:pt x="578358" y="3040380"/>
                </a:cubicBezTo>
                <a:cubicBezTo>
                  <a:pt x="696468" y="3081528"/>
                  <a:pt x="827532" y="3107436"/>
                  <a:pt x="953262" y="3127248"/>
                </a:cubicBezTo>
                <a:cubicBezTo>
                  <a:pt x="1078992" y="3147060"/>
                  <a:pt x="1184148" y="3162300"/>
                  <a:pt x="1332738" y="3159252"/>
                </a:cubicBezTo>
                <a:cubicBezTo>
                  <a:pt x="1481328" y="3156204"/>
                  <a:pt x="1683258" y="3155442"/>
                  <a:pt x="1844802" y="3108960"/>
                </a:cubicBezTo>
                <a:cubicBezTo>
                  <a:pt x="2006346" y="3062478"/>
                  <a:pt x="2187702" y="2956560"/>
                  <a:pt x="2302002" y="2880360"/>
                </a:cubicBezTo>
                <a:cubicBezTo>
                  <a:pt x="2416302" y="2804160"/>
                  <a:pt x="2471928" y="2730246"/>
                  <a:pt x="2530602" y="2651760"/>
                </a:cubicBezTo>
                <a:cubicBezTo>
                  <a:pt x="2589276" y="2573274"/>
                  <a:pt x="2625090" y="2520696"/>
                  <a:pt x="2654046" y="2409444"/>
                </a:cubicBezTo>
                <a:cubicBezTo>
                  <a:pt x="2683002" y="2298192"/>
                  <a:pt x="2702814" y="2103120"/>
                  <a:pt x="2704338" y="1984248"/>
                </a:cubicBezTo>
                <a:cubicBezTo>
                  <a:pt x="2705862" y="1865376"/>
                  <a:pt x="2695956" y="1798320"/>
                  <a:pt x="2663190" y="1696212"/>
                </a:cubicBezTo>
                <a:cubicBezTo>
                  <a:pt x="2630424" y="1594104"/>
                  <a:pt x="2574798" y="1463040"/>
                  <a:pt x="2507742" y="1371600"/>
                </a:cubicBezTo>
                <a:cubicBezTo>
                  <a:pt x="2440686" y="1280160"/>
                  <a:pt x="2358390" y="1218438"/>
                  <a:pt x="2260854" y="1147572"/>
                </a:cubicBezTo>
                <a:lnTo>
                  <a:pt x="1922526" y="946404"/>
                </a:lnTo>
                <a:lnTo>
                  <a:pt x="1565910" y="740664"/>
                </a:lnTo>
                <a:lnTo>
                  <a:pt x="1273302" y="585216"/>
                </a:lnTo>
                <a:lnTo>
                  <a:pt x="1191006" y="155448"/>
                </a:lnTo>
                <a:lnTo>
                  <a:pt x="1255014" y="0"/>
                </a:lnTo>
                <a:lnTo>
                  <a:pt x="1062990" y="54864"/>
                </a:lnTo>
                <a:lnTo>
                  <a:pt x="825246" y="82296"/>
                </a:lnTo>
                <a:lnTo>
                  <a:pt x="669798" y="82296"/>
                </a:lnTo>
                <a:lnTo>
                  <a:pt x="825246" y="210312"/>
                </a:lnTo>
                <a:close/>
              </a:path>
            </a:pathLst>
          </a:custGeom>
          <a:solidFill>
            <a:srgbClr val="FFCC66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705" name="TextBox 8"/>
          <p:cNvSpPr txBox="1">
            <a:spLocks noChangeArrowheads="1"/>
          </p:cNvSpPr>
          <p:nvPr/>
        </p:nvSpPr>
        <p:spPr bwMode="auto">
          <a:xfrm>
            <a:off x="1998663" y="2857500"/>
            <a:ext cx="809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'love'</a:t>
            </a:r>
          </a:p>
        </p:txBody>
      </p:sp>
      <p:sp>
        <p:nvSpPr>
          <p:cNvPr id="29706" name="TextBox 9"/>
          <p:cNvSpPr txBox="1">
            <a:spLocks noChangeArrowheads="1"/>
          </p:cNvSpPr>
          <p:nvPr/>
        </p:nvSpPr>
        <p:spPr bwMode="auto">
          <a:xfrm>
            <a:off x="2792413" y="3429000"/>
            <a:ext cx="822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'hate'</a:t>
            </a:r>
          </a:p>
        </p:txBody>
      </p:sp>
      <p:sp>
        <p:nvSpPr>
          <p:cNvPr id="29707" name="TextBox 10"/>
          <p:cNvSpPr txBox="1">
            <a:spLocks noChangeArrowheads="1"/>
          </p:cNvSpPr>
          <p:nvPr/>
        </p:nvSpPr>
        <p:spPr bwMode="auto">
          <a:xfrm>
            <a:off x="1668463" y="3657600"/>
            <a:ext cx="7953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'new'</a:t>
            </a:r>
          </a:p>
        </p:txBody>
      </p:sp>
      <p:sp>
        <p:nvSpPr>
          <p:cNvPr id="29708" name="TextBox 11"/>
          <p:cNvSpPr txBox="1">
            <a:spLocks noChangeArrowheads="1"/>
          </p:cNvSpPr>
          <p:nvPr/>
        </p:nvSpPr>
        <p:spPr bwMode="auto">
          <a:xfrm>
            <a:off x="2341563" y="4114800"/>
            <a:ext cx="7667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'fear'</a:t>
            </a:r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4914900" y="2857500"/>
            <a:ext cx="4572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6858000" y="1828800"/>
            <a:ext cx="4572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5829300" y="2400300"/>
            <a:ext cx="4572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5829300" y="3314700"/>
            <a:ext cx="4572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9713" name="Oval 16"/>
          <p:cNvSpPr>
            <a:spLocks noChangeArrowheads="1"/>
          </p:cNvSpPr>
          <p:nvPr/>
        </p:nvSpPr>
        <p:spPr bwMode="auto">
          <a:xfrm>
            <a:off x="6858000" y="2971800"/>
            <a:ext cx="4572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9714" name="Oval 17"/>
          <p:cNvSpPr>
            <a:spLocks noChangeArrowheads="1"/>
          </p:cNvSpPr>
          <p:nvPr/>
        </p:nvSpPr>
        <p:spPr bwMode="auto">
          <a:xfrm>
            <a:off x="6858000" y="4000500"/>
            <a:ext cx="4572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29715" name="TextBox 18"/>
          <p:cNvSpPr txBox="1">
            <a:spLocks noChangeArrowheads="1"/>
          </p:cNvSpPr>
          <p:nvPr/>
        </p:nvSpPr>
        <p:spPr bwMode="auto">
          <a:xfrm>
            <a:off x="7543800" y="1943100"/>
            <a:ext cx="800100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29716" name="TextBox 19"/>
          <p:cNvSpPr txBox="1">
            <a:spLocks noChangeArrowheads="1"/>
          </p:cNvSpPr>
          <p:nvPr/>
        </p:nvSpPr>
        <p:spPr bwMode="auto">
          <a:xfrm>
            <a:off x="7543800" y="3086100"/>
            <a:ext cx="862013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29717" name="TextBox 20"/>
          <p:cNvSpPr txBox="1">
            <a:spLocks noChangeArrowheads="1"/>
          </p:cNvSpPr>
          <p:nvPr/>
        </p:nvSpPr>
        <p:spPr bwMode="auto">
          <a:xfrm>
            <a:off x="6629400" y="2514600"/>
            <a:ext cx="800100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29718" name="TextBox 21"/>
          <p:cNvSpPr txBox="1">
            <a:spLocks noChangeArrowheads="1"/>
          </p:cNvSpPr>
          <p:nvPr/>
        </p:nvSpPr>
        <p:spPr bwMode="auto">
          <a:xfrm>
            <a:off x="5600700" y="2971800"/>
            <a:ext cx="862013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29719" name="TextBox 22"/>
          <p:cNvSpPr txBox="1">
            <a:spLocks noChangeArrowheads="1"/>
          </p:cNvSpPr>
          <p:nvPr/>
        </p:nvSpPr>
        <p:spPr bwMode="auto">
          <a:xfrm>
            <a:off x="6515100" y="3543300"/>
            <a:ext cx="862013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29720" name="TextBox 23"/>
          <p:cNvSpPr txBox="1">
            <a:spLocks noChangeArrowheads="1"/>
          </p:cNvSpPr>
          <p:nvPr/>
        </p:nvSpPr>
        <p:spPr bwMode="auto">
          <a:xfrm>
            <a:off x="7591425" y="4114800"/>
            <a:ext cx="863600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cxnSp>
        <p:nvCxnSpPr>
          <p:cNvPr id="29721" name="Straight Connector 25"/>
          <p:cNvCxnSpPr>
            <a:cxnSpLocks noChangeShapeType="1"/>
            <a:stCxn id="29709" idx="7"/>
            <a:endCxn id="29711" idx="2"/>
          </p:cNvCxnSpPr>
          <p:nvPr/>
        </p:nvCxnSpPr>
        <p:spPr bwMode="auto">
          <a:xfrm rot="5400000" flipH="1" flipV="1">
            <a:off x="5399088" y="2478087"/>
            <a:ext cx="336550" cy="523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2" name="Straight Connector 28"/>
          <p:cNvCxnSpPr>
            <a:cxnSpLocks noChangeShapeType="1"/>
            <a:stCxn id="29709" idx="5"/>
            <a:endCxn id="29712" idx="2"/>
          </p:cNvCxnSpPr>
          <p:nvPr/>
        </p:nvCxnSpPr>
        <p:spPr bwMode="auto">
          <a:xfrm rot="16200000" flipH="1">
            <a:off x="5399088" y="3055937"/>
            <a:ext cx="336550" cy="523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3" name="Straight Connector 31"/>
          <p:cNvCxnSpPr>
            <a:cxnSpLocks noChangeShapeType="1"/>
            <a:stCxn id="29711" idx="7"/>
            <a:endCxn id="29710" idx="2"/>
          </p:cNvCxnSpPr>
          <p:nvPr/>
        </p:nvCxnSpPr>
        <p:spPr bwMode="auto">
          <a:xfrm rot="5400000" flipH="1" flipV="1">
            <a:off x="6313488" y="1906587"/>
            <a:ext cx="450850" cy="638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4" name="Straight Connector 34"/>
          <p:cNvCxnSpPr>
            <a:cxnSpLocks noChangeShapeType="1"/>
            <a:stCxn id="29712" idx="5"/>
            <a:endCxn id="29714" idx="2"/>
          </p:cNvCxnSpPr>
          <p:nvPr/>
        </p:nvCxnSpPr>
        <p:spPr bwMode="auto">
          <a:xfrm rot="16200000" flipH="1">
            <a:off x="6256338" y="3570287"/>
            <a:ext cx="565150" cy="638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5" name="Straight Connector 36"/>
          <p:cNvCxnSpPr>
            <a:cxnSpLocks noChangeShapeType="1"/>
            <a:stCxn id="29711" idx="5"/>
            <a:endCxn id="29713" idx="2"/>
          </p:cNvCxnSpPr>
          <p:nvPr/>
        </p:nvCxnSpPr>
        <p:spPr bwMode="auto">
          <a:xfrm rot="16200000" flipH="1">
            <a:off x="6313488" y="2598737"/>
            <a:ext cx="450850" cy="638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6" name="Straight Connector 40"/>
          <p:cNvCxnSpPr>
            <a:cxnSpLocks noChangeShapeType="1"/>
            <a:stCxn id="29715" idx="1"/>
            <a:endCxn id="29710" idx="6"/>
          </p:cNvCxnSpPr>
          <p:nvPr/>
        </p:nvCxnSpPr>
        <p:spPr bwMode="auto">
          <a:xfrm rot="10800000">
            <a:off x="7315200" y="2000250"/>
            <a:ext cx="22860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7" name="Straight Connector 49"/>
          <p:cNvCxnSpPr>
            <a:cxnSpLocks noChangeShapeType="1"/>
            <a:stCxn id="29717" idx="1"/>
            <a:endCxn id="29711" idx="6"/>
          </p:cNvCxnSpPr>
          <p:nvPr/>
        </p:nvCxnSpPr>
        <p:spPr bwMode="auto">
          <a:xfrm rot="10800000">
            <a:off x="6286500" y="2571750"/>
            <a:ext cx="34290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8" name="Straight Connector 54"/>
          <p:cNvCxnSpPr>
            <a:cxnSpLocks noChangeShapeType="1"/>
            <a:stCxn id="29719" idx="1"/>
            <a:endCxn id="29712" idx="6"/>
          </p:cNvCxnSpPr>
          <p:nvPr/>
        </p:nvCxnSpPr>
        <p:spPr bwMode="auto">
          <a:xfrm rot="10800000">
            <a:off x="6286500" y="3486150"/>
            <a:ext cx="228600" cy="169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9" name="Straight Connector 56"/>
          <p:cNvCxnSpPr>
            <a:cxnSpLocks noChangeShapeType="1"/>
            <a:stCxn id="29720" idx="1"/>
          </p:cNvCxnSpPr>
          <p:nvPr/>
        </p:nvCxnSpPr>
        <p:spPr bwMode="auto">
          <a:xfrm rot="10800000" flipV="1">
            <a:off x="7315200" y="4227513"/>
            <a:ext cx="27622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30" name="Straight Connector 59"/>
          <p:cNvCxnSpPr>
            <a:cxnSpLocks noChangeShapeType="1"/>
            <a:stCxn id="29716" idx="1"/>
            <a:endCxn id="29713" idx="6"/>
          </p:cNvCxnSpPr>
          <p:nvPr/>
        </p:nvCxnSpPr>
        <p:spPr bwMode="auto">
          <a:xfrm rot="10800000">
            <a:off x="7315200" y="3143250"/>
            <a:ext cx="22860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31" name="Straight Connector 62"/>
          <p:cNvCxnSpPr>
            <a:cxnSpLocks noChangeShapeType="1"/>
            <a:stCxn id="29718" idx="1"/>
            <a:endCxn id="29709" idx="6"/>
          </p:cNvCxnSpPr>
          <p:nvPr/>
        </p:nvCxnSpPr>
        <p:spPr bwMode="auto">
          <a:xfrm rot="10800000">
            <a:off x="5372100" y="3028950"/>
            <a:ext cx="228600" cy="55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29732" name="Freeform 69"/>
          <p:cNvSpPr>
            <a:spLocks/>
          </p:cNvSpPr>
          <p:nvPr/>
        </p:nvSpPr>
        <p:spPr bwMode="auto">
          <a:xfrm>
            <a:off x="2093913" y="2138363"/>
            <a:ext cx="681037" cy="293687"/>
          </a:xfrm>
          <a:custGeom>
            <a:avLst/>
            <a:gdLst>
              <a:gd name="T0" fmla="*/ 32186 w 680911"/>
              <a:gd name="T1" fmla="*/ 253255 h 294735"/>
              <a:gd name="T2" fmla="*/ 31901 w 680911"/>
              <a:gd name="T3" fmla="*/ 254288 h 294735"/>
              <a:gd name="T4" fmla="*/ 223589 w 680911"/>
              <a:gd name="T5" fmla="*/ 290534 h 294735"/>
              <a:gd name="T6" fmla="*/ 342549 w 680911"/>
              <a:gd name="T7" fmla="*/ 254475 h 294735"/>
              <a:gd name="T8" fmla="*/ 461509 w 680911"/>
              <a:gd name="T9" fmla="*/ 155315 h 294735"/>
              <a:gd name="T10" fmla="*/ 534717 w 680911"/>
              <a:gd name="T11" fmla="*/ 33617 h 294735"/>
              <a:gd name="T12" fmla="*/ 681415 w 680911"/>
              <a:gd name="T13" fmla="*/ 0 h 2947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80911"/>
              <a:gd name="T22" fmla="*/ 0 h 294735"/>
              <a:gd name="T23" fmla="*/ 680911 w 680911"/>
              <a:gd name="T24" fmla="*/ 294735 h 2947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80911" h="294735">
                <a:moveTo>
                  <a:pt x="32162" y="256889"/>
                </a:moveTo>
                <a:cubicBezTo>
                  <a:pt x="34099" y="257857"/>
                  <a:pt x="0" y="251635"/>
                  <a:pt x="31877" y="257937"/>
                </a:cubicBezTo>
                <a:cubicBezTo>
                  <a:pt x="63754" y="264239"/>
                  <a:pt x="171688" y="294671"/>
                  <a:pt x="223425" y="294703"/>
                </a:cubicBezTo>
                <a:cubicBezTo>
                  <a:pt x="275162" y="294735"/>
                  <a:pt x="302673" y="280987"/>
                  <a:pt x="342297" y="258127"/>
                </a:cubicBezTo>
                <a:cubicBezTo>
                  <a:pt x="381921" y="235267"/>
                  <a:pt x="429165" y="194881"/>
                  <a:pt x="461169" y="157543"/>
                </a:cubicBezTo>
                <a:cubicBezTo>
                  <a:pt x="493173" y="120205"/>
                  <a:pt x="497697" y="60356"/>
                  <a:pt x="534321" y="34099"/>
                </a:cubicBezTo>
                <a:cubicBezTo>
                  <a:pt x="570945" y="7842"/>
                  <a:pt x="669973" y="16002"/>
                  <a:pt x="680911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733" name="Freeform 70"/>
          <p:cNvSpPr>
            <a:spLocks/>
          </p:cNvSpPr>
          <p:nvPr/>
        </p:nvSpPr>
        <p:spPr bwMode="auto">
          <a:xfrm>
            <a:off x="2528888" y="2281238"/>
            <a:ext cx="292100" cy="57150"/>
          </a:xfrm>
          <a:custGeom>
            <a:avLst/>
            <a:gdLst>
              <a:gd name="T0" fmla="*/ 0 w 292608"/>
              <a:gd name="T1" fmla="*/ 0 h 56388"/>
              <a:gd name="T2" fmla="*/ 181614 w 292608"/>
              <a:gd name="T3" fmla="*/ 57890 h 56388"/>
              <a:gd name="T4" fmla="*/ 290582 w 292608"/>
              <a:gd name="T5" fmla="*/ 9649 h 56388"/>
              <a:gd name="T6" fmla="*/ 0 60000 65536"/>
              <a:gd name="T7" fmla="*/ 0 60000 65536"/>
              <a:gd name="T8" fmla="*/ 0 60000 65536"/>
              <a:gd name="T9" fmla="*/ 0 w 292608"/>
              <a:gd name="T10" fmla="*/ 0 h 56388"/>
              <a:gd name="T11" fmla="*/ 292608 w 292608"/>
              <a:gd name="T12" fmla="*/ 56388 h 563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2608" h="56388">
                <a:moveTo>
                  <a:pt x="0" y="0"/>
                </a:moveTo>
                <a:cubicBezTo>
                  <a:pt x="67056" y="26670"/>
                  <a:pt x="134112" y="53340"/>
                  <a:pt x="182880" y="54864"/>
                </a:cubicBezTo>
                <a:cubicBezTo>
                  <a:pt x="231648" y="56388"/>
                  <a:pt x="292608" y="9144"/>
                  <a:pt x="292608" y="91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734" name="TextBox 71"/>
          <p:cNvSpPr txBox="1">
            <a:spLocks noChangeArrowheads="1"/>
          </p:cNvSpPr>
          <p:nvPr/>
        </p:nvSpPr>
        <p:spPr bwMode="auto">
          <a:xfrm>
            <a:off x="536575" y="2057400"/>
            <a:ext cx="9413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doc-id</a:t>
            </a:r>
          </a:p>
        </p:txBody>
      </p:sp>
      <p:cxnSp>
        <p:nvCxnSpPr>
          <p:cNvPr id="29735" name="Straight Arrow Connector 73"/>
          <p:cNvCxnSpPr>
            <a:cxnSpLocks noChangeShapeType="1"/>
            <a:endCxn id="29734" idx="2"/>
          </p:cNvCxnSpPr>
          <p:nvPr/>
        </p:nvCxnSpPr>
        <p:spPr bwMode="auto">
          <a:xfrm rot="10800000">
            <a:off x="1006475" y="2519363"/>
            <a:ext cx="479425" cy="3381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7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pPr eaLnBrk="1" hangingPunct="1"/>
            <a:r>
              <a:rPr lang="en-US" dirty="0"/>
              <a:t>Keywords and Node IDs</a:t>
            </a:r>
          </a:p>
        </p:txBody>
      </p:sp>
      <p:sp>
        <p:nvSpPr>
          <p:cNvPr id="30723" name="Content Placeholder 8"/>
          <p:cNvSpPr>
            <a:spLocks noGrp="1"/>
          </p:cNvSpPr>
          <p:nvPr>
            <p:ph idx="1"/>
          </p:nvPr>
        </p:nvSpPr>
        <p:spPr>
          <a:xfrm>
            <a:off x="685800" y="4572000"/>
            <a:ext cx="7772400" cy="17145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Keywords in the reverse index are now associated with the </a:t>
            </a:r>
            <a:r>
              <a:rPr lang="en-US" b="1" dirty="0">
                <a:latin typeface="Arial" charset="0"/>
                <a:cs typeface="Arial" charset="0"/>
              </a:rPr>
              <a:t>node-id</a:t>
            </a:r>
            <a:r>
              <a:rPr lang="en-US" dirty="0">
                <a:latin typeface="Arial" charset="0"/>
                <a:cs typeface="Arial" charset="0"/>
              </a:rPr>
              <a:t> in every document</a:t>
            </a:r>
          </a:p>
        </p:txBody>
      </p:sp>
      <p:sp>
        <p:nvSpPr>
          <p:cNvPr id="30724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</p:spPr>
        <p:txBody>
          <a:bodyPr/>
          <a:lstStyle/>
          <a:p>
            <a:fld id="{BE8FEFD3-D534-BD4A-B13A-BF195EEF1216}" type="slidenum">
              <a:rPr lang="en-US"/>
              <a:pPr/>
              <a:t>111</a:t>
            </a:fld>
            <a:endParaRPr lang="en-US" dirty="0"/>
          </a:p>
        </p:txBody>
      </p:sp>
      <p:sp>
        <p:nvSpPr>
          <p:cNvPr id="30725" name="Oval 9"/>
          <p:cNvSpPr>
            <a:spLocks noChangeArrowheads="1"/>
          </p:cNvSpPr>
          <p:nvPr/>
        </p:nvSpPr>
        <p:spPr bwMode="auto">
          <a:xfrm>
            <a:off x="1600200" y="2857500"/>
            <a:ext cx="13716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Node-id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726" name="Oval 10"/>
          <p:cNvSpPr>
            <a:spLocks noChangeArrowheads="1"/>
          </p:cNvSpPr>
          <p:nvPr/>
        </p:nvSpPr>
        <p:spPr bwMode="auto">
          <a:xfrm>
            <a:off x="5143500" y="1828800"/>
            <a:ext cx="11430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Node-id</a:t>
            </a:r>
          </a:p>
        </p:txBody>
      </p:sp>
      <p:sp>
        <p:nvSpPr>
          <p:cNvPr id="30727" name="Oval 11"/>
          <p:cNvSpPr>
            <a:spLocks noChangeArrowheads="1"/>
          </p:cNvSpPr>
          <p:nvPr/>
        </p:nvSpPr>
        <p:spPr bwMode="auto">
          <a:xfrm>
            <a:off x="3429000" y="2400300"/>
            <a:ext cx="12573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Node-id</a:t>
            </a:r>
          </a:p>
        </p:txBody>
      </p:sp>
      <p:sp>
        <p:nvSpPr>
          <p:cNvPr id="30728" name="Oval 12"/>
          <p:cNvSpPr>
            <a:spLocks noChangeArrowheads="1"/>
          </p:cNvSpPr>
          <p:nvPr/>
        </p:nvSpPr>
        <p:spPr bwMode="auto">
          <a:xfrm>
            <a:off x="3429000" y="3314700"/>
            <a:ext cx="12573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Node-id</a:t>
            </a:r>
          </a:p>
        </p:txBody>
      </p:sp>
      <p:sp>
        <p:nvSpPr>
          <p:cNvPr id="30729" name="Oval 13"/>
          <p:cNvSpPr>
            <a:spLocks noChangeArrowheads="1"/>
          </p:cNvSpPr>
          <p:nvPr/>
        </p:nvSpPr>
        <p:spPr bwMode="auto">
          <a:xfrm>
            <a:off x="5715000" y="2971800"/>
            <a:ext cx="11430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Node-id</a:t>
            </a:r>
          </a:p>
        </p:txBody>
      </p:sp>
      <p:sp>
        <p:nvSpPr>
          <p:cNvPr id="30730" name="Oval 14"/>
          <p:cNvSpPr>
            <a:spLocks noChangeArrowheads="1"/>
          </p:cNvSpPr>
          <p:nvPr/>
        </p:nvSpPr>
        <p:spPr bwMode="auto">
          <a:xfrm>
            <a:off x="5257800" y="4000500"/>
            <a:ext cx="1143000" cy="342900"/>
          </a:xfrm>
          <a:prstGeom prst="ellipse">
            <a:avLst/>
          </a:prstGeom>
          <a:solidFill>
            <a:srgbClr val="33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Node-id</a:t>
            </a:r>
          </a:p>
        </p:txBody>
      </p:sp>
      <p:sp>
        <p:nvSpPr>
          <p:cNvPr id="30731" name="TextBox 15"/>
          <p:cNvSpPr txBox="1">
            <a:spLocks noChangeArrowheads="1"/>
          </p:cNvSpPr>
          <p:nvPr/>
        </p:nvSpPr>
        <p:spPr bwMode="auto">
          <a:xfrm>
            <a:off x="6515100" y="1943100"/>
            <a:ext cx="800100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30732" name="TextBox 16"/>
          <p:cNvSpPr txBox="1">
            <a:spLocks noChangeArrowheads="1"/>
          </p:cNvSpPr>
          <p:nvPr/>
        </p:nvSpPr>
        <p:spPr bwMode="auto">
          <a:xfrm>
            <a:off x="7200900" y="3086100"/>
            <a:ext cx="862013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30733" name="TextBox 17"/>
          <p:cNvSpPr txBox="1">
            <a:spLocks noChangeArrowheads="1"/>
          </p:cNvSpPr>
          <p:nvPr/>
        </p:nvSpPr>
        <p:spPr bwMode="auto">
          <a:xfrm>
            <a:off x="5257800" y="2514600"/>
            <a:ext cx="800100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30734" name="TextBox 18"/>
          <p:cNvSpPr txBox="1">
            <a:spLocks noChangeArrowheads="1"/>
          </p:cNvSpPr>
          <p:nvPr/>
        </p:nvSpPr>
        <p:spPr bwMode="auto">
          <a:xfrm>
            <a:off x="3200400" y="2971800"/>
            <a:ext cx="862013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30735" name="TextBox 19"/>
          <p:cNvSpPr txBox="1">
            <a:spLocks noChangeArrowheads="1"/>
          </p:cNvSpPr>
          <p:nvPr/>
        </p:nvSpPr>
        <p:spPr bwMode="auto">
          <a:xfrm>
            <a:off x="5029200" y="3429000"/>
            <a:ext cx="862013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sp>
        <p:nvSpPr>
          <p:cNvPr id="30736" name="TextBox 20"/>
          <p:cNvSpPr txBox="1">
            <a:spLocks noChangeArrowheads="1"/>
          </p:cNvSpPr>
          <p:nvPr/>
        </p:nvSpPr>
        <p:spPr bwMode="auto">
          <a:xfrm>
            <a:off x="6858000" y="4114800"/>
            <a:ext cx="862013" cy="225425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44" tIns="0" rIns="0" bIns="914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keywords</a:t>
            </a:r>
          </a:p>
        </p:txBody>
      </p:sp>
      <p:cxnSp>
        <p:nvCxnSpPr>
          <p:cNvPr id="30737" name="Straight Connector 21"/>
          <p:cNvCxnSpPr>
            <a:cxnSpLocks noChangeShapeType="1"/>
            <a:stCxn id="30725" idx="7"/>
            <a:endCxn id="30727" idx="2"/>
          </p:cNvCxnSpPr>
          <p:nvPr/>
        </p:nvCxnSpPr>
        <p:spPr bwMode="auto">
          <a:xfrm rot="5400000" flipH="1" flipV="1">
            <a:off x="2931319" y="2410619"/>
            <a:ext cx="336550" cy="658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8" name="Straight Connector 22"/>
          <p:cNvCxnSpPr>
            <a:cxnSpLocks noChangeShapeType="1"/>
            <a:stCxn id="30725" idx="5"/>
            <a:endCxn id="30728" idx="2"/>
          </p:cNvCxnSpPr>
          <p:nvPr/>
        </p:nvCxnSpPr>
        <p:spPr bwMode="auto">
          <a:xfrm rot="16200000" flipH="1">
            <a:off x="2931319" y="2988469"/>
            <a:ext cx="336550" cy="658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9" name="Straight Connector 23"/>
          <p:cNvCxnSpPr>
            <a:cxnSpLocks noChangeShapeType="1"/>
            <a:stCxn id="30727" idx="7"/>
            <a:endCxn id="30726" idx="2"/>
          </p:cNvCxnSpPr>
          <p:nvPr/>
        </p:nvCxnSpPr>
        <p:spPr bwMode="auto">
          <a:xfrm rot="5400000" flipH="1" flipV="1">
            <a:off x="4597400" y="1905000"/>
            <a:ext cx="450850" cy="641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0" name="Straight Connector 24"/>
          <p:cNvCxnSpPr>
            <a:cxnSpLocks noChangeShapeType="1"/>
            <a:stCxn id="30728" idx="5"/>
            <a:endCxn id="30730" idx="2"/>
          </p:cNvCxnSpPr>
          <p:nvPr/>
        </p:nvCxnSpPr>
        <p:spPr bwMode="auto">
          <a:xfrm rot="16200000" flipH="1">
            <a:off x="4597400" y="3511550"/>
            <a:ext cx="565150" cy="755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1" name="Straight Connector 25"/>
          <p:cNvCxnSpPr>
            <a:cxnSpLocks noChangeShapeType="1"/>
            <a:stCxn id="30727" idx="5"/>
            <a:endCxn id="30729" idx="2"/>
          </p:cNvCxnSpPr>
          <p:nvPr/>
        </p:nvCxnSpPr>
        <p:spPr bwMode="auto">
          <a:xfrm rot="16200000" flipH="1">
            <a:off x="4883150" y="2311400"/>
            <a:ext cx="450850" cy="1212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2" name="Straight Connector 26"/>
          <p:cNvCxnSpPr>
            <a:cxnSpLocks noChangeShapeType="1"/>
            <a:stCxn id="30731" idx="1"/>
            <a:endCxn id="30726" idx="6"/>
          </p:cNvCxnSpPr>
          <p:nvPr/>
        </p:nvCxnSpPr>
        <p:spPr bwMode="auto">
          <a:xfrm rot="10800000">
            <a:off x="6286500" y="2000250"/>
            <a:ext cx="228600" cy="55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3" name="Straight Connector 27"/>
          <p:cNvCxnSpPr>
            <a:cxnSpLocks noChangeShapeType="1"/>
            <a:stCxn id="30733" idx="1"/>
            <a:endCxn id="30727" idx="6"/>
          </p:cNvCxnSpPr>
          <p:nvPr/>
        </p:nvCxnSpPr>
        <p:spPr bwMode="auto">
          <a:xfrm rot="10800000">
            <a:off x="4686300" y="2571750"/>
            <a:ext cx="571500" cy="55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4" name="Straight Connector 28"/>
          <p:cNvCxnSpPr>
            <a:cxnSpLocks noChangeShapeType="1"/>
            <a:stCxn id="30735" idx="1"/>
            <a:endCxn id="30728" idx="6"/>
          </p:cNvCxnSpPr>
          <p:nvPr/>
        </p:nvCxnSpPr>
        <p:spPr bwMode="auto">
          <a:xfrm rot="10800000">
            <a:off x="4686300" y="3486150"/>
            <a:ext cx="342900" cy="55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5" name="Straight Connector 29"/>
          <p:cNvCxnSpPr>
            <a:cxnSpLocks noChangeShapeType="1"/>
            <a:stCxn id="30736" idx="1"/>
            <a:endCxn id="30730" idx="6"/>
          </p:cNvCxnSpPr>
          <p:nvPr/>
        </p:nvCxnSpPr>
        <p:spPr bwMode="auto">
          <a:xfrm rot="10800000">
            <a:off x="6400800" y="4171950"/>
            <a:ext cx="457200" cy="55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6" name="Straight Connector 30"/>
          <p:cNvCxnSpPr>
            <a:cxnSpLocks noChangeShapeType="1"/>
            <a:stCxn id="30732" idx="1"/>
            <a:endCxn id="30729" idx="6"/>
          </p:cNvCxnSpPr>
          <p:nvPr/>
        </p:nvCxnSpPr>
        <p:spPr bwMode="auto">
          <a:xfrm rot="10800000">
            <a:off x="6858000" y="3143250"/>
            <a:ext cx="342900" cy="55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7" name="Straight Connector 31"/>
          <p:cNvCxnSpPr>
            <a:cxnSpLocks noChangeShapeType="1"/>
            <a:stCxn id="30734" idx="1"/>
            <a:endCxn id="30725" idx="6"/>
          </p:cNvCxnSpPr>
          <p:nvPr/>
        </p:nvCxnSpPr>
        <p:spPr bwMode="auto">
          <a:xfrm rot="10800000">
            <a:off x="2971800" y="3028950"/>
            <a:ext cx="228600" cy="55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sp>
        <p:nvSpPr>
          <p:cNvPr id="30748" name="TextBox 64"/>
          <p:cNvSpPr txBox="1">
            <a:spLocks noChangeArrowheads="1"/>
          </p:cNvSpPr>
          <p:nvPr/>
        </p:nvSpPr>
        <p:spPr bwMode="auto">
          <a:xfrm>
            <a:off x="357188" y="1943100"/>
            <a:ext cx="1698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document-id</a:t>
            </a:r>
          </a:p>
        </p:txBody>
      </p:sp>
      <p:cxnSp>
        <p:nvCxnSpPr>
          <p:cNvPr id="30749" name="Straight Connector 66"/>
          <p:cNvCxnSpPr>
            <a:cxnSpLocks noChangeShapeType="1"/>
            <a:stCxn id="30748" idx="2"/>
            <a:endCxn id="30725" idx="2"/>
          </p:cNvCxnSpPr>
          <p:nvPr/>
        </p:nvCxnSpPr>
        <p:spPr bwMode="auto">
          <a:xfrm rot="16200000" flipH="1">
            <a:off x="1091406" y="2520157"/>
            <a:ext cx="623887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MongoDB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Originally created by 10gen</a:t>
            </a:r>
          </a:p>
          <a:p>
            <a:pPr lvl="1"/>
            <a:r>
              <a:rPr lang="en-US" dirty="0" smtClean="0"/>
              <a:t>Originally New York, now CA</a:t>
            </a:r>
          </a:p>
          <a:p>
            <a:r>
              <a:rPr lang="en-US" dirty="0" smtClean="0"/>
              <a:t>Open Source License (AGPL)</a:t>
            </a:r>
          </a:p>
          <a:p>
            <a:r>
              <a:rPr lang="en-US" dirty="0" smtClean="0"/>
              <a:t>Document/collection centric</a:t>
            </a:r>
          </a:p>
          <a:p>
            <a:r>
              <a:rPr lang="en-US" dirty="0" smtClean="0"/>
              <a:t>Sharding built-in, automatic</a:t>
            </a:r>
          </a:p>
          <a:p>
            <a:r>
              <a:rPr lang="en-US" dirty="0" smtClean="0"/>
              <a:t>Stores data in binary JSON format BSON</a:t>
            </a:r>
          </a:p>
          <a:p>
            <a:r>
              <a:rPr lang="en-US" dirty="0" smtClean="0"/>
              <a:t>Native Query language is JSON-like</a:t>
            </a:r>
          </a:p>
          <a:p>
            <a:r>
              <a:rPr lang="en-US" dirty="0" smtClean="0"/>
              <a:t>Implemented in C++ with many APIs (C++, JavaScript, Java, Perl, Python etc.)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b="22022"/>
          <a:stretch>
            <a:fillRect/>
          </a:stretch>
        </p:blipFill>
        <p:spPr bwMode="auto">
          <a:xfrm>
            <a:off x="3200400" y="152400"/>
            <a:ext cx="2590800" cy="85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Mongo so popular?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Agility!</a:t>
            </a:r>
          </a:p>
          <a:p>
            <a:pPr lvl="1"/>
            <a:r>
              <a:rPr lang="en-US" dirty="0" smtClean="0"/>
              <a:t>Document stores eliminate Object/Relation mapping</a:t>
            </a:r>
          </a:p>
          <a:p>
            <a:pPr lvl="1"/>
            <a:r>
              <a:rPr lang="en-US" dirty="0" smtClean="0"/>
              <a:t>No more Hibernate/RAILs complexity</a:t>
            </a:r>
          </a:p>
          <a:p>
            <a:r>
              <a:rPr lang="en-US" dirty="0" smtClean="0"/>
              <a:t>Developers love JSON</a:t>
            </a:r>
          </a:p>
          <a:p>
            <a:pPr lvl="1"/>
            <a:r>
              <a:rPr lang="en-US" dirty="0" smtClean="0"/>
              <a:t>fewer complexities of XML</a:t>
            </a:r>
          </a:p>
          <a:p>
            <a:pPr lvl="1"/>
            <a:r>
              <a:rPr lang="en-US" dirty="0" smtClean="0"/>
              <a:t>familiar to JavaScript developers</a:t>
            </a:r>
          </a:p>
          <a:p>
            <a:r>
              <a:rPr lang="en-US" dirty="0" smtClean="0"/>
              <a:t>Open source license</a:t>
            </a:r>
          </a:p>
          <a:p>
            <a:r>
              <a:rPr lang="en-US" dirty="0" smtClean="0"/>
              <a:t>Excellent developer relationships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MapReduce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90600"/>
            <a:ext cx="7322527" cy="536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 vs. key/value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295400"/>
            <a:ext cx="4800600" cy="4830763"/>
          </a:xfrm>
        </p:spPr>
        <p:txBody>
          <a:bodyPr/>
          <a:lstStyle/>
          <a:p>
            <a:r>
              <a:rPr lang="en-US" dirty="0" smtClean="0"/>
              <a:t>More functionality than simple key value stores</a:t>
            </a:r>
          </a:p>
          <a:p>
            <a:r>
              <a:rPr lang="en-US" dirty="0" smtClean="0"/>
              <a:t>Functionally similar to a RDBMS</a:t>
            </a:r>
          </a:p>
          <a:p>
            <a:r>
              <a:rPr lang="en-US" dirty="0" smtClean="0"/>
              <a:t>Many features for big-data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289300" cy="2171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6705600" cy="48307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document store supported by Couchbase, Inc.</a:t>
            </a:r>
          </a:p>
          <a:p>
            <a:pPr lvl="1"/>
            <a:r>
              <a:rPr lang="en-US" sz="2000" dirty="0" smtClean="0"/>
              <a:t>Code base no longer directly related to CouchDB!</a:t>
            </a:r>
          </a:p>
          <a:p>
            <a:pPr lvl="1"/>
            <a:r>
              <a:rPr lang="en-US" sz="2000" dirty="0" smtClean="0"/>
              <a:t>Code base built on memcached</a:t>
            </a:r>
          </a:p>
          <a:p>
            <a:r>
              <a:rPr lang="en-US" sz="2400" dirty="0" smtClean="0"/>
              <a:t>Written in ERLANG/C++</a:t>
            </a:r>
          </a:p>
          <a:p>
            <a:r>
              <a:rPr lang="en-US" sz="2400" dirty="0" smtClean="0"/>
              <a:t>RESTful JSON API</a:t>
            </a:r>
          </a:p>
          <a:p>
            <a:r>
              <a:rPr lang="en-US" sz="2400" dirty="0" smtClean="0"/>
              <a:t>Distributed, featuring robust, incremental replication with bi-directional conflict detection and management</a:t>
            </a:r>
          </a:p>
          <a:p>
            <a:r>
              <a:rPr lang="en-US" sz="2400" dirty="0" smtClean="0"/>
              <a:t>Strong integration with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for document 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Couchbase</a:t>
            </a:r>
            <a:endParaRPr lang="en-US" dirty="0"/>
          </a:p>
        </p:txBody>
      </p:sp>
      <p:pic>
        <p:nvPicPr>
          <p:cNvPr id="9" name="Picture 4" descr="File:Couchbase, Inc. official log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2400" y="1371600"/>
            <a:ext cx="186352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CouchDB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295400"/>
            <a:ext cx="6172200" cy="4830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Apache open source document store (JSON)</a:t>
            </a:r>
          </a:p>
          <a:p>
            <a:r>
              <a:rPr lang="en-US" dirty="0" smtClean="0"/>
              <a:t>Strong focus on building web applications (REST, JavaScript on server)</a:t>
            </a:r>
          </a:p>
          <a:p>
            <a:r>
              <a:rPr lang="en-US" dirty="0" smtClean="0"/>
              <a:t>Strong support for high-availability, replication and scalability</a:t>
            </a:r>
          </a:p>
          <a:p>
            <a:r>
              <a:rPr lang="en-US" dirty="0" smtClean="0"/>
              <a:t>Written in Erlang</a:t>
            </a:r>
          </a:p>
          <a:p>
            <a:r>
              <a:rPr lang="en-US" dirty="0" smtClean="0"/>
              <a:t>Support for mobile versions</a:t>
            </a:r>
          </a:p>
          <a:p>
            <a:r>
              <a:rPr lang="en-US" dirty="0" smtClean="0"/>
              <a:t>Strong developer community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81000" y="1524000"/>
            <a:ext cx="1752600" cy="43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Native XML database designed to scale to Petabyte data stores</a:t>
            </a:r>
          </a:p>
          <a:p>
            <a:r>
              <a:rPr lang="en-US" dirty="0" smtClean="0"/>
              <a:t>Leverages commodity hardware</a:t>
            </a:r>
          </a:p>
          <a:p>
            <a:r>
              <a:rPr lang="en-US" dirty="0" smtClean="0"/>
              <a:t>ACID compliant, schema-free document store</a:t>
            </a:r>
          </a:p>
          <a:p>
            <a:r>
              <a:rPr lang="en-US" dirty="0" smtClean="0"/>
              <a:t>Heavy use by federal agencies, document publishers and "high-variability" data</a:t>
            </a:r>
          </a:p>
          <a:p>
            <a:r>
              <a:rPr lang="en-US" dirty="0" smtClean="0"/>
              <a:t>Arguably the most successful NoSQL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04800"/>
            <a:ext cx="384907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4830763"/>
          </a:xfrm>
        </p:spPr>
        <p:txBody>
          <a:bodyPr>
            <a:noAutofit/>
          </a:bodyPr>
          <a:lstStyle/>
          <a:p>
            <a:r>
              <a:rPr lang="en-US" sz="2400" dirty="0" smtClean="0"/>
              <a:t>Open source native (LGPL) XML database with strong support in Europe</a:t>
            </a:r>
          </a:p>
          <a:p>
            <a:r>
              <a:rPr lang="en-US" sz="2400" dirty="0" smtClean="0"/>
              <a:t>Strong support for XQuery and XQuery extensions</a:t>
            </a:r>
          </a:p>
          <a:p>
            <a:r>
              <a:rPr lang="en-US" sz="2400" dirty="0" smtClean="0"/>
              <a:t>Heavily used by the Text Encoding Initiative (TEI) community and XRX/XForms communities</a:t>
            </a:r>
          </a:p>
          <a:p>
            <a:r>
              <a:rPr lang="en-US" sz="2400" dirty="0" smtClean="0"/>
              <a:t>Integrated Lucene search</a:t>
            </a:r>
          </a:p>
          <a:p>
            <a:r>
              <a:rPr lang="en-US" sz="2400" dirty="0" smtClean="0"/>
              <a:t>Collection triggers and versioning</a:t>
            </a:r>
          </a:p>
          <a:p>
            <a:r>
              <a:rPr lang="en-US" sz="2400" dirty="0" smtClean="0"/>
              <a:t>Extensive XQuery libraries (EXPath)</a:t>
            </a:r>
          </a:p>
          <a:p>
            <a:r>
              <a:rPr lang="en-US" sz="2400" dirty="0" smtClean="0"/>
              <a:t>Version 2.0 also has replication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7" name="Picture 18" descr="http://exist-db.org/exist/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52400"/>
            <a:ext cx="2438400" cy="9665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evolving tree of data types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343400" y="5562600"/>
            <a:ext cx="0" cy="6858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57600" y="4038600"/>
            <a:ext cx="685800" cy="15240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267200" y="4114800"/>
            <a:ext cx="1066800" cy="14478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43200" y="3200400"/>
            <a:ext cx="990600" cy="9144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0" y="32766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Read Mostly</a:t>
            </a:r>
            <a:endParaRPr lang="en-US" sz="16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5000" y="3581400"/>
            <a:ext cx="105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Read/Write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400" y="4495800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Structured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200" y="4724400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Unstructured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657600" y="3124200"/>
            <a:ext cx="304800" cy="9144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57400" y="2590800"/>
            <a:ext cx="762000" cy="6858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667000" y="2514600"/>
            <a:ext cx="609600" cy="7620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0600" y="2895600"/>
            <a:ext cx="1265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Transactional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2057400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RDBMS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1800" y="213360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BI/DW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5257800" y="3200400"/>
            <a:ext cx="152400" cy="9906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43400" y="1905000"/>
            <a:ext cx="1292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Web Crawlers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5181600" y="3810000"/>
            <a:ext cx="1219200" cy="3810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91200" y="4191000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Documents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029200" y="2438400"/>
            <a:ext cx="381000" cy="7620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57600" y="2667000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Log Files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5410200" y="2362200"/>
            <a:ext cx="609600" cy="9144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248400" y="3048000"/>
            <a:ext cx="228600" cy="8382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248400" y="3810000"/>
            <a:ext cx="762000" cy="76200"/>
          </a:xfrm>
          <a:prstGeom prst="line">
            <a:avLst/>
          </a:prstGeom>
          <a:ln w="241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62800" y="365760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XML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191000" y="4114800"/>
            <a:ext cx="76200" cy="121920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77000" y="2667000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JSON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33800" y="37338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Binary</a:t>
            </a:r>
            <a:endParaRPr lang="en-US" sz="1600" b="1" dirty="0"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3600" y="1981200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Open Linked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19600" y="37338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Graph</a:t>
            </a:r>
            <a:endParaRPr lang="en-US" sz="1600" b="1" dirty="0">
              <a:latin typeface="+mn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4343400" y="4114800"/>
            <a:ext cx="304800" cy="144780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600200"/>
            <a:ext cx="6019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Most real-world implementations use multiple NoSQL solutions together in an application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Use document stores for data</a:t>
            </a:r>
          </a:p>
          <a:p>
            <a:pPr lvl="1"/>
            <a:r>
              <a:rPr lang="en-US" dirty="0" smtClean="0"/>
              <a:t>Use key-value store for distributed cache</a:t>
            </a:r>
          </a:p>
          <a:p>
            <a:pPr lvl="1"/>
            <a:r>
              <a:rPr lang="en-US" dirty="0" smtClean="0"/>
              <a:t>Use S3 for image/</a:t>
            </a:r>
            <a:r>
              <a:rPr lang="en-US" dirty="0" err="1" smtClean="0"/>
              <a:t>pdf</a:t>
            </a:r>
            <a:r>
              <a:rPr lang="en-US" dirty="0" smtClean="0"/>
              <a:t>/binary storage</a:t>
            </a:r>
          </a:p>
          <a:p>
            <a:pPr lvl="1"/>
            <a:r>
              <a:rPr lang="en-US" dirty="0" smtClean="0"/>
              <a:t>Use Apache Lucene for document index stores</a:t>
            </a:r>
          </a:p>
          <a:p>
            <a:pPr lvl="1"/>
            <a:r>
              <a:rPr lang="en-US" dirty="0" smtClean="0"/>
              <a:t>Use MapReduce for real-time index and aggregate creation and maintenance</a:t>
            </a:r>
          </a:p>
          <a:p>
            <a:pPr lvl="1"/>
            <a:r>
              <a:rPr lang="en-US" dirty="0" smtClean="0"/>
              <a:t>Use OLAP for reporting sums and totals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20484" name="Picture 4" descr="http://webecoist.com/wp-content/uploads/2010/02/Animal_Hybrid_10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2117672" cy="1905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066800" y="3581400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rial" pitchFamily="34" charset="0"/>
                <a:cs typeface="Arial" pitchFamily="34" charset="0"/>
              </a:rPr>
              <a:t>Image: scienceblogs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 smtClean="0"/>
              <a:t>Merkle</a:t>
            </a:r>
            <a:r>
              <a:rPr lang="en-US" b="1" dirty="0" smtClean="0"/>
              <a:t> Trees </a:t>
            </a:r>
            <a:r>
              <a:rPr lang="en-US" dirty="0" smtClean="0"/>
              <a:t>– a binary hash tree – where a hash function is used for each leaf and branches up to the root of a file system – fast ways to see if complex documents in tree structures have changed</a:t>
            </a:r>
          </a:p>
          <a:p>
            <a:r>
              <a:rPr lang="en-US" b="1" dirty="0" smtClean="0"/>
              <a:t>B-Trees, B+ Trees </a:t>
            </a:r>
            <a:r>
              <a:rPr lang="en-US" dirty="0" smtClean="0"/>
              <a:t>– binary trees that are used to create fast searches of large data sets</a:t>
            </a:r>
          </a:p>
          <a:p>
            <a:r>
              <a:rPr lang="en-US" b="1" dirty="0" smtClean="0"/>
              <a:t>Vector Clocks </a:t>
            </a:r>
            <a:r>
              <a:rPr lang="en-US" dirty="0" smtClean="0"/>
              <a:t>– an algorithm for detecting dependencies between remote computer systems – used to track what systems may have corrupted data</a:t>
            </a:r>
          </a:p>
          <a:p>
            <a:r>
              <a:rPr lang="en-US" b="1" dirty="0" smtClean="0"/>
              <a:t>Bloom Filters </a:t>
            </a:r>
            <a:r>
              <a:rPr lang="en-US" dirty="0" smtClean="0"/>
              <a:t>– hashing tricks to avoid unnecessary disk operations on large data sets</a:t>
            </a:r>
          </a:p>
          <a:p>
            <a:r>
              <a:rPr lang="en-US" b="1" dirty="0" smtClean="0"/>
              <a:t>Consistent Hashing </a:t>
            </a:r>
            <a:r>
              <a:rPr lang="en-US" dirty="0" smtClean="0"/>
              <a:t>– A way of converting strings of data into a unique key that can be used for fast comparisons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to Help You Select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ATAM</a:t>
            </a:r>
            <a:r>
              <a:rPr lang="en-US" dirty="0" smtClean="0"/>
              <a:t> – Architecture Tradeoff and Modeling</a:t>
            </a:r>
          </a:p>
          <a:p>
            <a:r>
              <a:rPr lang="en-US" dirty="0" smtClean="0"/>
              <a:t>CMU developed process to objectively select a system architecture based on business driven use-cases and quality metrics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ATAM Process 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95400" y="1828800"/>
            <a:ext cx="6705600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8800" y="2057400"/>
            <a:ext cx="12192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Business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Drivers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9000" y="2057400"/>
            <a:ext cx="1295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Quality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Attributes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5400" y="2057400"/>
            <a:ext cx="12192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User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Stories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9400" y="2057400"/>
            <a:ext cx="1295400" cy="12192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 Narrow" pitchFamily="34" charset="0"/>
              </a:rPr>
              <a:t>Analysis</a:t>
            </a:r>
            <a:endParaRPr lang="en-US" sz="20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3048000" y="23241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24400" y="22860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28800" y="2743200"/>
            <a:ext cx="12192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Architecture</a:t>
            </a:r>
            <a:b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</a:br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Plan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29000" y="2743200"/>
            <a:ext cx="12954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Architectural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Approaches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05400" y="2743200"/>
            <a:ext cx="12192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Architectural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Decisions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" name="Straight Arrow Connector 15"/>
          <p:cNvCxnSpPr>
            <a:stCxn id="13" idx="3"/>
          </p:cNvCxnSpPr>
          <p:nvPr/>
        </p:nvCxnSpPr>
        <p:spPr>
          <a:xfrm>
            <a:off x="3048000" y="30099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24400" y="29718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324600" y="23622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324600" y="29718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105400" y="3505200"/>
            <a:ext cx="12192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Tradeoffs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05400" y="4114800"/>
            <a:ext cx="1219200" cy="533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Sensitivity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Points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05400" y="4800600"/>
            <a:ext cx="12192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Non-Risks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05400" y="5334000"/>
            <a:ext cx="12192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Risks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39000" y="3276600"/>
            <a:ext cx="76200" cy="2316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20" idx="3"/>
          </p:cNvCxnSpPr>
          <p:nvPr/>
        </p:nvCxnSpPr>
        <p:spPr>
          <a:xfrm rot="10800000">
            <a:off x="6324600" y="3733800"/>
            <a:ext cx="9144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>
            <a:off x="6324600" y="4343400"/>
            <a:ext cx="9144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828800" y="5334000"/>
            <a:ext cx="12192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 Narrow" pitchFamily="34" charset="0"/>
              </a:rPr>
              <a:t>Risk Themes</a:t>
            </a:r>
            <a:endParaRPr lang="en-US" sz="16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10800000">
            <a:off x="6324600" y="5029200"/>
            <a:ext cx="9144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6324600" y="5562600"/>
            <a:ext cx="9144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1"/>
            <a:endCxn id="27" idx="3"/>
          </p:cNvCxnSpPr>
          <p:nvPr/>
        </p:nvCxnSpPr>
        <p:spPr>
          <a:xfrm rot="10800000">
            <a:off x="3048000" y="5524500"/>
            <a:ext cx="20574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47800" y="29718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447800" y="23622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447800" y="2362200"/>
            <a:ext cx="76200" cy="312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447800" y="5486400"/>
            <a:ext cx="381000" cy="7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505200" y="5181600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 Narrow" pitchFamily="34" charset="0"/>
              </a:rPr>
              <a:t>Distilled info</a:t>
            </a:r>
            <a:endParaRPr lang="en-US" sz="1400" b="1" dirty="0">
              <a:latin typeface="Arial Narrow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00" y="411480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 Narrow" pitchFamily="34" charset="0"/>
              </a:rPr>
              <a:t>Impacts</a:t>
            </a:r>
            <a:endParaRPr lang="en-US" sz="1400" b="1" dirty="0"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Use Cases/User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Effort to Load New Data</a:t>
            </a:r>
          </a:p>
          <a:p>
            <a:r>
              <a:rPr lang="en-US" dirty="0" smtClean="0"/>
              <a:t>Effort to Query Data</a:t>
            </a:r>
          </a:p>
          <a:p>
            <a:r>
              <a:rPr lang="en-US" dirty="0" smtClean="0"/>
              <a:t>Effort to Transform Data</a:t>
            </a:r>
          </a:p>
          <a:p>
            <a:r>
              <a:rPr lang="en-US" dirty="0" smtClean="0"/>
              <a:t>Effort to Create RESTful Web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124</a:t>
            </a:fld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229600" y="6286500"/>
            <a:ext cx="762000" cy="476250"/>
          </a:xfrm>
          <a:prstGeom prst="rect">
            <a:avLst/>
          </a:prstGeom>
        </p:spPr>
        <p:txBody>
          <a:bodyPr/>
          <a:lstStyle/>
          <a:p>
            <a:pPr algn="r"/>
            <a:fld id="{485DEF1C-6C68-46DD-9A5E-165F6F6D42B7}" type="slidenum">
              <a:rPr lang="en-US" sz="1200"/>
              <a:pPr algn="r"/>
              <a:t>125</a:t>
            </a:fld>
            <a:endParaRPr lang="en-US" sz="1200" dirty="0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r>
              <a:rPr lang="en-US" dirty="0"/>
              <a:t>Insert/Select/Publish Comparison</a:t>
            </a:r>
          </a:p>
        </p:txBody>
      </p:sp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1295400" y="3200400"/>
            <a:ext cx="685800" cy="1752600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1981200" y="4800600"/>
            <a:ext cx="685800" cy="152400"/>
          </a:xfrm>
          <a:prstGeom prst="rect">
            <a:avLst/>
          </a:prstGeom>
          <a:solidFill>
            <a:srgbClr val="99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74" name="Text Box 6"/>
          <p:cNvSpPr txBox="1">
            <a:spLocks noChangeArrowheads="1"/>
          </p:cNvSpPr>
          <p:nvPr/>
        </p:nvSpPr>
        <p:spPr bwMode="auto">
          <a:xfrm>
            <a:off x="1562100" y="5029200"/>
            <a:ext cx="914400" cy="46166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Insert</a:t>
            </a:r>
          </a:p>
        </p:txBody>
      </p:sp>
      <p:sp>
        <p:nvSpPr>
          <p:cNvPr id="135175" name="Text Box 7"/>
          <p:cNvSpPr txBox="1">
            <a:spLocks noChangeArrowheads="1"/>
          </p:cNvSpPr>
          <p:nvPr/>
        </p:nvSpPr>
        <p:spPr bwMode="auto">
          <a:xfrm>
            <a:off x="3276600" y="5029200"/>
            <a:ext cx="914400" cy="46166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135176" name="Rectangle 8"/>
          <p:cNvSpPr>
            <a:spLocks noChangeArrowheads="1"/>
          </p:cNvSpPr>
          <p:nvPr/>
        </p:nvSpPr>
        <p:spPr bwMode="auto">
          <a:xfrm>
            <a:off x="3124200" y="4724400"/>
            <a:ext cx="685800" cy="228600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77" name="Rectangle 9"/>
          <p:cNvSpPr>
            <a:spLocks noChangeArrowheads="1"/>
          </p:cNvSpPr>
          <p:nvPr/>
        </p:nvSpPr>
        <p:spPr bwMode="auto">
          <a:xfrm>
            <a:off x="3810000" y="4724400"/>
            <a:ext cx="685800" cy="228600"/>
          </a:xfrm>
          <a:prstGeom prst="rect">
            <a:avLst/>
          </a:prstGeom>
          <a:solidFill>
            <a:srgbClr val="99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78" name="Rectangle 10"/>
          <p:cNvSpPr>
            <a:spLocks noChangeArrowheads="1"/>
          </p:cNvSpPr>
          <p:nvPr/>
        </p:nvSpPr>
        <p:spPr bwMode="auto">
          <a:xfrm>
            <a:off x="4800600" y="2514600"/>
            <a:ext cx="685800" cy="2438400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79" name="Rectangle 11"/>
          <p:cNvSpPr>
            <a:spLocks noChangeArrowheads="1"/>
          </p:cNvSpPr>
          <p:nvPr/>
        </p:nvSpPr>
        <p:spPr bwMode="auto">
          <a:xfrm>
            <a:off x="5486400" y="4876800"/>
            <a:ext cx="685800" cy="76200"/>
          </a:xfrm>
          <a:prstGeom prst="rect">
            <a:avLst/>
          </a:prstGeom>
          <a:solidFill>
            <a:srgbClr val="99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80" name="Text Box 12"/>
          <p:cNvSpPr txBox="1">
            <a:spLocks noChangeArrowheads="1"/>
          </p:cNvSpPr>
          <p:nvPr/>
        </p:nvSpPr>
        <p:spPr bwMode="auto">
          <a:xfrm>
            <a:off x="4876800" y="5105400"/>
            <a:ext cx="1345304" cy="92333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Create</a:t>
            </a:r>
          </a:p>
          <a:p>
            <a:pPr algn="ctr"/>
            <a:r>
              <a:rPr lang="en-US" dirty="0" smtClean="0"/>
              <a:t>Publishing</a:t>
            </a:r>
          </a:p>
          <a:p>
            <a:pPr algn="ctr"/>
            <a:r>
              <a:rPr lang="en-US" dirty="0" smtClean="0"/>
              <a:t>Web </a:t>
            </a:r>
            <a:r>
              <a:rPr lang="en-US" dirty="0"/>
              <a:t>Service</a:t>
            </a:r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auto">
          <a:xfrm>
            <a:off x="1309811" y="2743200"/>
            <a:ext cx="598241" cy="36933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itchFamily="49" charset="0"/>
              </a:rPr>
              <a:t>SQL</a:t>
            </a:r>
          </a:p>
        </p:txBody>
      </p:sp>
      <p:sp>
        <p:nvSpPr>
          <p:cNvPr id="135182" name="Text Box 14"/>
          <p:cNvSpPr txBox="1">
            <a:spLocks noChangeArrowheads="1"/>
          </p:cNvSpPr>
          <p:nvPr/>
        </p:nvSpPr>
        <p:spPr bwMode="auto">
          <a:xfrm>
            <a:off x="1981200" y="4495800"/>
            <a:ext cx="829651" cy="30777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 smtClean="0"/>
              <a:t>WebDAV</a:t>
            </a:r>
            <a:endParaRPr lang="en-US" sz="1400" dirty="0"/>
          </a:p>
        </p:txBody>
      </p:sp>
      <p:sp>
        <p:nvSpPr>
          <p:cNvPr id="135183" name="Text Box 15"/>
          <p:cNvSpPr txBox="1">
            <a:spLocks noChangeArrowheads="1"/>
          </p:cNvSpPr>
          <p:nvPr/>
        </p:nvSpPr>
        <p:spPr bwMode="auto">
          <a:xfrm>
            <a:off x="3124200" y="4343400"/>
            <a:ext cx="598241" cy="36933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itchFamily="49" charset="0"/>
              </a:rPr>
              <a:t>SQL</a:t>
            </a:r>
          </a:p>
        </p:txBody>
      </p:sp>
      <p:sp>
        <p:nvSpPr>
          <p:cNvPr id="135184" name="Text Box 16"/>
          <p:cNvSpPr txBox="1">
            <a:spLocks noChangeArrowheads="1"/>
          </p:cNvSpPr>
          <p:nvPr/>
        </p:nvSpPr>
        <p:spPr bwMode="auto">
          <a:xfrm>
            <a:off x="3810000" y="4419600"/>
            <a:ext cx="701675" cy="3048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XQuery</a:t>
            </a:r>
          </a:p>
        </p:txBody>
      </p:sp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4800600" y="3298825"/>
            <a:ext cx="624273" cy="830997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latin typeface="+mj-lt"/>
              </a:rPr>
              <a:t>Java</a:t>
            </a:r>
          </a:p>
          <a:p>
            <a:r>
              <a:rPr lang="en-US" sz="1200" dirty="0">
                <a:latin typeface="+mj-lt"/>
              </a:rPr>
              <a:t>Tomcat</a:t>
            </a:r>
          </a:p>
          <a:p>
            <a:r>
              <a:rPr lang="en-US" sz="1200" dirty="0">
                <a:latin typeface="+mj-lt"/>
              </a:rPr>
              <a:t>AXIS</a:t>
            </a:r>
          </a:p>
          <a:p>
            <a:r>
              <a:rPr lang="en-US" sz="1200" dirty="0">
                <a:latin typeface="+mj-lt"/>
              </a:rPr>
              <a:t>JDBC</a:t>
            </a:r>
          </a:p>
        </p:txBody>
      </p:sp>
      <p:sp>
        <p:nvSpPr>
          <p:cNvPr id="135186" name="Text Box 18"/>
          <p:cNvSpPr txBox="1">
            <a:spLocks noChangeArrowheads="1"/>
          </p:cNvSpPr>
          <p:nvPr/>
        </p:nvSpPr>
        <p:spPr bwMode="auto">
          <a:xfrm>
            <a:off x="7086600" y="6172200"/>
            <a:ext cx="1071563" cy="33655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Total Effort</a:t>
            </a:r>
          </a:p>
        </p:txBody>
      </p:sp>
      <p:sp>
        <p:nvSpPr>
          <p:cNvPr id="135187" name="Rectangle 19"/>
          <p:cNvSpPr>
            <a:spLocks noChangeArrowheads="1"/>
          </p:cNvSpPr>
          <p:nvPr/>
        </p:nvSpPr>
        <p:spPr bwMode="auto">
          <a:xfrm>
            <a:off x="7010400" y="4419600"/>
            <a:ext cx="685800" cy="1752600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88" name="Rectangle 20"/>
          <p:cNvSpPr>
            <a:spLocks noChangeArrowheads="1"/>
          </p:cNvSpPr>
          <p:nvPr/>
        </p:nvSpPr>
        <p:spPr bwMode="auto">
          <a:xfrm>
            <a:off x="7010400" y="4191000"/>
            <a:ext cx="685800" cy="228600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89" name="Text Box 21"/>
          <p:cNvSpPr txBox="1">
            <a:spLocks noChangeArrowheads="1"/>
          </p:cNvSpPr>
          <p:nvPr/>
        </p:nvSpPr>
        <p:spPr bwMode="auto">
          <a:xfrm>
            <a:off x="5486400" y="4572000"/>
            <a:ext cx="701675" cy="3048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/>
              <a:t>XQuery</a:t>
            </a:r>
          </a:p>
        </p:txBody>
      </p:sp>
      <p:sp>
        <p:nvSpPr>
          <p:cNvPr id="135190" name="Rectangle 22"/>
          <p:cNvSpPr>
            <a:spLocks noChangeArrowheads="1"/>
          </p:cNvSpPr>
          <p:nvPr/>
        </p:nvSpPr>
        <p:spPr bwMode="auto">
          <a:xfrm>
            <a:off x="7010400" y="1752600"/>
            <a:ext cx="685800" cy="2438400"/>
          </a:xfrm>
          <a:prstGeom prst="rect">
            <a:avLst/>
          </a:prstGeom>
          <a:solidFill>
            <a:srgbClr val="FFCC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93" name="Rectangle 25"/>
          <p:cNvSpPr>
            <a:spLocks noChangeArrowheads="1"/>
          </p:cNvSpPr>
          <p:nvPr/>
        </p:nvSpPr>
        <p:spPr bwMode="auto">
          <a:xfrm>
            <a:off x="7696200" y="6019800"/>
            <a:ext cx="685800" cy="152400"/>
          </a:xfrm>
          <a:prstGeom prst="rect">
            <a:avLst/>
          </a:prstGeom>
          <a:solidFill>
            <a:srgbClr val="99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94" name="Rectangle 26"/>
          <p:cNvSpPr>
            <a:spLocks noChangeArrowheads="1"/>
          </p:cNvSpPr>
          <p:nvPr/>
        </p:nvSpPr>
        <p:spPr bwMode="auto">
          <a:xfrm>
            <a:off x="7696200" y="5791200"/>
            <a:ext cx="685800" cy="228600"/>
          </a:xfrm>
          <a:prstGeom prst="rect">
            <a:avLst/>
          </a:prstGeom>
          <a:solidFill>
            <a:srgbClr val="99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5195" name="Rectangle 27"/>
          <p:cNvSpPr>
            <a:spLocks noChangeArrowheads="1"/>
          </p:cNvSpPr>
          <p:nvPr/>
        </p:nvSpPr>
        <p:spPr bwMode="auto">
          <a:xfrm>
            <a:off x="7696200" y="5715000"/>
            <a:ext cx="685800" cy="76200"/>
          </a:xfrm>
          <a:prstGeom prst="rect">
            <a:avLst/>
          </a:prstGeom>
          <a:solidFill>
            <a:srgbClr val="99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266825" y="3429000"/>
            <a:ext cx="745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logical</a:t>
            </a:r>
          </a:p>
          <a:p>
            <a:r>
              <a:rPr lang="en-US" sz="1200" dirty="0" smtClean="0"/>
              <a:t>data</a:t>
            </a:r>
          </a:p>
          <a:p>
            <a:r>
              <a:rPr lang="en-US" sz="1200" dirty="0" smtClean="0"/>
              <a:t>modeling</a:t>
            </a:r>
            <a:endParaRPr lang="en-US" sz="1200" dirty="0"/>
          </a:p>
        </p:txBody>
      </p:sp>
      <p:sp>
        <p:nvSpPr>
          <p:cNvPr id="28" name="Text Box 15"/>
          <p:cNvSpPr txBox="1">
            <a:spLocks noChangeArrowheads="1"/>
          </p:cNvSpPr>
          <p:nvPr/>
        </p:nvSpPr>
        <p:spPr bwMode="auto">
          <a:xfrm>
            <a:off x="4800600" y="2057400"/>
            <a:ext cx="598241" cy="36933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itchFamily="49" charset="0"/>
              </a:rPr>
              <a:t>SQL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7010400" y="1295400"/>
            <a:ext cx="598241" cy="369332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urier New" pitchFamily="49" charset="0"/>
              </a:rPr>
              <a:t>SQL</a:t>
            </a:r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7696200" y="5410200"/>
            <a:ext cx="701675" cy="3048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/>
              <a:t>XQuery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5400000" flipH="1" flipV="1">
            <a:off x="-227806" y="4037806"/>
            <a:ext cx="18288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04800" y="2590800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Effort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Quality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Kelly-McCreary &amp; Associates, LLC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126</a:t>
            </a:fld>
            <a:endParaRPr lang="en-US"/>
          </a:p>
        </p:txBody>
      </p:sp>
      <p:grpSp>
        <p:nvGrpSpPr>
          <p:cNvPr id="5" name="Group 76"/>
          <p:cNvGrpSpPr>
            <a:grpSpLocks/>
          </p:cNvGrpSpPr>
          <p:nvPr/>
        </p:nvGrpSpPr>
        <p:grpSpPr bwMode="auto">
          <a:xfrm>
            <a:off x="609600" y="1371600"/>
            <a:ext cx="7772400" cy="4800600"/>
            <a:chOff x="152400" y="1066800"/>
            <a:chExt cx="6632580" cy="7940675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152400" y="4114800"/>
              <a:ext cx="762001" cy="6096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b="1" dirty="0" smtClean="0">
                  <a:latin typeface="Arial Narrow" pitchFamily="34" charset="0"/>
                </a:rPr>
                <a:t>Project</a:t>
              </a:r>
              <a:endParaRPr lang="en-US" sz="1600" b="1" dirty="0">
                <a:latin typeface="Arial Narrow" pitchFamily="34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1143001" y="1295400"/>
              <a:ext cx="1524001" cy="457200"/>
            </a:xfrm>
            <a:prstGeom prst="roundRect">
              <a:avLst>
                <a:gd name="adj" fmla="val 16667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/>
                <a:t>Searchability</a:t>
              </a: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1143001" y="2438400"/>
              <a:ext cx="1524001" cy="4572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/>
                <a:t>XML Importability</a:t>
              </a: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1143001" y="3505200"/>
              <a:ext cx="1524001" cy="4572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/>
                <a:t>Transformability</a:t>
              </a: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1143001" y="4648200"/>
              <a:ext cx="1524001" cy="457200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/>
                <a:t>Affordability</a:t>
              </a: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1143001" y="5715000"/>
              <a:ext cx="1524001" cy="457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/>
                <a:t>Sustainability</a:t>
              </a:r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1143001" y="6705600"/>
              <a:ext cx="1524001" cy="457200"/>
            </a:xfrm>
            <a:prstGeom prst="roundRect">
              <a:avLst>
                <a:gd name="adj" fmla="val 16667"/>
              </a:avLst>
            </a:prstGeom>
            <a:solidFill>
              <a:srgbClr val="99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/>
                <a:t>Interoperability</a:t>
              </a:r>
            </a:p>
          </p:txBody>
        </p:sp>
        <p:cxnSp>
          <p:nvCxnSpPr>
            <p:cNvPr id="13" name="AutoShape 11"/>
            <p:cNvCxnSpPr>
              <a:cxnSpLocks noChangeShapeType="1"/>
              <a:stCxn id="29" idx="3"/>
              <a:endCxn id="60" idx="1"/>
            </p:cNvCxnSpPr>
            <p:nvPr/>
          </p:nvCxnSpPr>
          <p:spPr bwMode="auto">
            <a:xfrm flipV="1">
              <a:off x="914400" y="1524000"/>
              <a:ext cx="228600" cy="2895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12"/>
            <p:cNvCxnSpPr>
              <a:cxnSpLocks noChangeShapeType="1"/>
              <a:stCxn id="6" idx="3"/>
              <a:endCxn id="8" idx="1"/>
            </p:cNvCxnSpPr>
            <p:nvPr/>
          </p:nvCxnSpPr>
          <p:spPr bwMode="auto">
            <a:xfrm flipV="1">
              <a:off x="914401" y="2667000"/>
              <a:ext cx="228600" cy="1752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AutoShape 13"/>
            <p:cNvCxnSpPr>
              <a:cxnSpLocks noChangeShapeType="1"/>
              <a:stCxn id="6" idx="3"/>
              <a:endCxn id="9" idx="1"/>
            </p:cNvCxnSpPr>
            <p:nvPr/>
          </p:nvCxnSpPr>
          <p:spPr bwMode="auto">
            <a:xfrm flipV="1">
              <a:off x="914401" y="3733800"/>
              <a:ext cx="2286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" name="AutoShape 14"/>
            <p:cNvCxnSpPr>
              <a:cxnSpLocks noChangeShapeType="1"/>
              <a:stCxn id="6" idx="3"/>
              <a:endCxn id="10" idx="1"/>
            </p:cNvCxnSpPr>
            <p:nvPr/>
          </p:nvCxnSpPr>
          <p:spPr bwMode="auto">
            <a:xfrm>
              <a:off x="914401" y="4419600"/>
              <a:ext cx="228600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AutoShape 15"/>
            <p:cNvCxnSpPr>
              <a:cxnSpLocks noChangeShapeType="1"/>
              <a:stCxn id="6" idx="3"/>
              <a:endCxn id="11" idx="1"/>
            </p:cNvCxnSpPr>
            <p:nvPr/>
          </p:nvCxnSpPr>
          <p:spPr bwMode="auto">
            <a:xfrm>
              <a:off x="914401" y="4419600"/>
              <a:ext cx="228600" cy="1524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6"/>
            <p:cNvCxnSpPr>
              <a:cxnSpLocks noChangeShapeType="1"/>
              <a:stCxn id="6" idx="3"/>
              <a:endCxn id="12" idx="1"/>
            </p:cNvCxnSpPr>
            <p:nvPr/>
          </p:nvCxnSpPr>
          <p:spPr bwMode="auto">
            <a:xfrm>
              <a:off x="914401" y="4419600"/>
              <a:ext cx="228600" cy="2514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4038600" y="2362200"/>
              <a:ext cx="210026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Easy to add new XML data. (C, H)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4191000" y="4572000"/>
              <a:ext cx="20955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Use OpenSource Software. (H, H)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4191000" y="5638800"/>
              <a:ext cx="235352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Use  long standing Standards. (VH, H)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267200" y="6629400"/>
              <a:ext cx="1830388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Use W3C Standards. (VH, H)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3933825" y="1092200"/>
              <a:ext cx="2459038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dirty="0"/>
                <a:t>Fulltext search on document data. (H, H)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3657600" y="3352800"/>
              <a:ext cx="21590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Easy to transform XML data. (H, H)</a:t>
              </a:r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>
              <a:off x="2971802" y="5715000"/>
              <a:ext cx="1066801" cy="228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dirty="0"/>
                <a:t>Standards</a:t>
              </a:r>
            </a:p>
          </p:txBody>
        </p:sp>
        <p:sp>
          <p:nvSpPr>
            <p:cNvPr id="27" name="AutoShape 25"/>
            <p:cNvSpPr>
              <a:spLocks noChangeArrowheads="1"/>
            </p:cNvSpPr>
            <p:nvPr/>
          </p:nvSpPr>
          <p:spPr bwMode="auto">
            <a:xfrm>
              <a:off x="2971802" y="6019800"/>
              <a:ext cx="1066801" cy="228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 dirty="0"/>
                <a:t>Ease of Change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4191000" y="5867400"/>
              <a:ext cx="22288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Use declarative languages. (VH, H)</a:t>
              </a:r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1143001" y="7696200"/>
              <a:ext cx="1524001" cy="45720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/>
                <a:t>Security</a:t>
              </a: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4191000" y="7620000"/>
              <a:ext cx="228441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Prevents unauthorized access. (H, H)</a:t>
              </a:r>
            </a:p>
          </p:txBody>
        </p:sp>
        <p:sp>
          <p:nvSpPr>
            <p:cNvPr id="31" name="AutoShape 29"/>
            <p:cNvSpPr>
              <a:spLocks noChangeArrowheads="1"/>
            </p:cNvSpPr>
            <p:nvPr/>
          </p:nvSpPr>
          <p:spPr bwMode="auto">
            <a:xfrm>
              <a:off x="2895602" y="1066800"/>
              <a:ext cx="990601" cy="228600"/>
            </a:xfrm>
            <a:prstGeom prst="roundRect">
              <a:avLst>
                <a:gd name="adj" fmla="val 16667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Fulltext Search</a:t>
              </a:r>
            </a:p>
          </p:txBody>
        </p:sp>
        <p:sp>
          <p:nvSpPr>
            <p:cNvPr id="32" name="AutoShape 30"/>
            <p:cNvSpPr>
              <a:spLocks noChangeArrowheads="1"/>
            </p:cNvSpPr>
            <p:nvPr/>
          </p:nvSpPr>
          <p:spPr bwMode="auto">
            <a:xfrm>
              <a:off x="2895602" y="1371600"/>
              <a:ext cx="990601" cy="228600"/>
            </a:xfrm>
            <a:prstGeom prst="roundRect">
              <a:avLst>
                <a:gd name="adj" fmla="val 16667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XML Search</a:t>
              </a:r>
            </a:p>
          </p:txBody>
        </p:sp>
        <p:sp>
          <p:nvSpPr>
            <p:cNvPr id="33" name="AutoShape 31"/>
            <p:cNvSpPr>
              <a:spLocks noChangeArrowheads="1"/>
            </p:cNvSpPr>
            <p:nvPr/>
          </p:nvSpPr>
          <p:spPr bwMode="auto">
            <a:xfrm>
              <a:off x="2895602" y="1676400"/>
              <a:ext cx="990601" cy="228600"/>
            </a:xfrm>
            <a:prstGeom prst="roundRect">
              <a:avLst>
                <a:gd name="adj" fmla="val 16667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Custom Scoring</a:t>
              </a:r>
            </a:p>
          </p:txBody>
        </p:sp>
        <p:cxnSp>
          <p:nvCxnSpPr>
            <p:cNvPr id="34" name="AutoShape 32"/>
            <p:cNvCxnSpPr>
              <a:cxnSpLocks noChangeShapeType="1"/>
              <a:stCxn id="29" idx="3"/>
              <a:endCxn id="60" idx="1"/>
            </p:cNvCxnSpPr>
            <p:nvPr/>
          </p:nvCxnSpPr>
          <p:spPr bwMode="auto">
            <a:xfrm flipV="1">
              <a:off x="2667000" y="1181100"/>
              <a:ext cx="2286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" name="AutoShape 33"/>
            <p:cNvCxnSpPr>
              <a:cxnSpLocks noChangeShapeType="1"/>
              <a:stCxn id="7" idx="3"/>
              <a:endCxn id="32" idx="1"/>
            </p:cNvCxnSpPr>
            <p:nvPr/>
          </p:nvCxnSpPr>
          <p:spPr bwMode="auto">
            <a:xfrm flipV="1">
              <a:off x="2667000" y="1485900"/>
              <a:ext cx="228600" cy="38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34"/>
            <p:cNvCxnSpPr>
              <a:cxnSpLocks noChangeShapeType="1"/>
              <a:stCxn id="7" idx="3"/>
              <a:endCxn id="33" idx="1"/>
            </p:cNvCxnSpPr>
            <p:nvPr/>
          </p:nvCxnSpPr>
          <p:spPr bwMode="auto">
            <a:xfrm>
              <a:off x="2667000" y="1524000"/>
              <a:ext cx="228600" cy="266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7" name="AutoShape 35"/>
            <p:cNvSpPr>
              <a:spLocks noChangeArrowheads="1"/>
            </p:cNvSpPr>
            <p:nvPr/>
          </p:nvSpPr>
          <p:spPr bwMode="auto">
            <a:xfrm>
              <a:off x="2895602" y="2438400"/>
              <a:ext cx="990601" cy="2286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Drag-and-drop</a:t>
              </a:r>
            </a:p>
          </p:txBody>
        </p:sp>
        <p:sp>
          <p:nvSpPr>
            <p:cNvPr id="38" name="AutoShape 36"/>
            <p:cNvSpPr>
              <a:spLocks noChangeArrowheads="1"/>
            </p:cNvSpPr>
            <p:nvPr/>
          </p:nvSpPr>
          <p:spPr bwMode="auto">
            <a:xfrm>
              <a:off x="2895602" y="2743200"/>
              <a:ext cx="990601" cy="2286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Bulk Import</a:t>
              </a:r>
            </a:p>
          </p:txBody>
        </p:sp>
        <p:sp>
          <p:nvSpPr>
            <p:cNvPr id="39" name="AutoShape 37"/>
            <p:cNvSpPr>
              <a:spLocks noChangeArrowheads="1"/>
            </p:cNvSpPr>
            <p:nvPr/>
          </p:nvSpPr>
          <p:spPr bwMode="auto">
            <a:xfrm>
              <a:off x="2895602" y="4648200"/>
              <a:ext cx="1143001" cy="228600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No License Fees</a:t>
              </a:r>
            </a:p>
          </p:txBody>
        </p:sp>
        <p:sp>
          <p:nvSpPr>
            <p:cNvPr id="40" name="AutoShape 38"/>
            <p:cNvSpPr>
              <a:spLocks noChangeArrowheads="1"/>
            </p:cNvSpPr>
            <p:nvPr/>
          </p:nvSpPr>
          <p:spPr bwMode="auto">
            <a:xfrm>
              <a:off x="2895602" y="3429000"/>
              <a:ext cx="685801" cy="2286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XQuery</a:t>
              </a:r>
            </a:p>
          </p:txBody>
        </p:sp>
        <p:sp>
          <p:nvSpPr>
            <p:cNvPr id="41" name="AutoShape 39"/>
            <p:cNvSpPr>
              <a:spLocks noChangeArrowheads="1"/>
            </p:cNvSpPr>
            <p:nvPr/>
          </p:nvSpPr>
          <p:spPr bwMode="auto">
            <a:xfrm>
              <a:off x="2895602" y="3733800"/>
              <a:ext cx="685801" cy="2286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XSLT</a:t>
              </a:r>
            </a:p>
          </p:txBody>
        </p:sp>
        <p:sp>
          <p:nvSpPr>
            <p:cNvPr id="42" name="AutoShape 40"/>
            <p:cNvSpPr>
              <a:spLocks noChangeArrowheads="1"/>
            </p:cNvSpPr>
            <p:nvPr/>
          </p:nvSpPr>
          <p:spPr bwMode="auto">
            <a:xfrm>
              <a:off x="2895602" y="6705600"/>
              <a:ext cx="1295401" cy="228600"/>
            </a:xfrm>
            <a:prstGeom prst="roundRect">
              <a:avLst>
                <a:gd name="adj" fmla="val 16667"/>
              </a:avLst>
            </a:prstGeom>
            <a:solidFill>
              <a:srgbClr val="99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Web Services</a:t>
              </a:r>
            </a:p>
          </p:txBody>
        </p:sp>
        <p:sp>
          <p:nvSpPr>
            <p:cNvPr id="43" name="AutoShape 41"/>
            <p:cNvSpPr>
              <a:spLocks noChangeArrowheads="1"/>
            </p:cNvSpPr>
            <p:nvPr/>
          </p:nvSpPr>
          <p:spPr bwMode="auto">
            <a:xfrm>
              <a:off x="2971802" y="7620000"/>
              <a:ext cx="1143001" cy="22860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Fine Grain Control</a:t>
              </a:r>
            </a:p>
          </p:txBody>
        </p:sp>
        <p:sp>
          <p:nvSpPr>
            <p:cNvPr id="44" name="AutoShape 42"/>
            <p:cNvSpPr>
              <a:spLocks noChangeArrowheads="1"/>
            </p:cNvSpPr>
            <p:nvPr/>
          </p:nvSpPr>
          <p:spPr bwMode="auto">
            <a:xfrm>
              <a:off x="2895602" y="4953000"/>
              <a:ext cx="1143001" cy="228600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Standards Based</a:t>
              </a:r>
            </a:p>
          </p:txBody>
        </p:sp>
        <p:cxnSp>
          <p:nvCxnSpPr>
            <p:cNvPr id="45" name="AutoShape 43"/>
            <p:cNvCxnSpPr>
              <a:cxnSpLocks noChangeShapeType="1"/>
              <a:stCxn id="29" idx="3"/>
              <a:endCxn id="60" idx="1"/>
            </p:cNvCxnSpPr>
            <p:nvPr/>
          </p:nvCxnSpPr>
          <p:spPr bwMode="auto">
            <a:xfrm flipV="1">
              <a:off x="2667000" y="2552700"/>
              <a:ext cx="228600" cy="114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AutoShape 44"/>
            <p:cNvCxnSpPr>
              <a:cxnSpLocks noChangeShapeType="1"/>
              <a:stCxn id="8" idx="3"/>
              <a:endCxn id="38" idx="1"/>
            </p:cNvCxnSpPr>
            <p:nvPr/>
          </p:nvCxnSpPr>
          <p:spPr bwMode="auto">
            <a:xfrm>
              <a:off x="2667000" y="2667000"/>
              <a:ext cx="228600" cy="190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AutoShape 45"/>
            <p:cNvCxnSpPr>
              <a:cxnSpLocks noChangeShapeType="1"/>
              <a:stCxn id="9" idx="3"/>
              <a:endCxn id="40" idx="1"/>
            </p:cNvCxnSpPr>
            <p:nvPr/>
          </p:nvCxnSpPr>
          <p:spPr bwMode="auto">
            <a:xfrm flipV="1">
              <a:off x="2667000" y="3543300"/>
              <a:ext cx="228600" cy="190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AutoShape 46"/>
            <p:cNvCxnSpPr>
              <a:cxnSpLocks noChangeShapeType="1"/>
              <a:stCxn id="9" idx="3"/>
              <a:endCxn id="41" idx="1"/>
            </p:cNvCxnSpPr>
            <p:nvPr/>
          </p:nvCxnSpPr>
          <p:spPr bwMode="auto">
            <a:xfrm>
              <a:off x="2667000" y="3733800"/>
              <a:ext cx="228600" cy="114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AutoShape 47"/>
            <p:cNvCxnSpPr>
              <a:cxnSpLocks noChangeShapeType="1"/>
              <a:stCxn id="10" idx="3"/>
              <a:endCxn id="39" idx="1"/>
            </p:cNvCxnSpPr>
            <p:nvPr/>
          </p:nvCxnSpPr>
          <p:spPr bwMode="auto">
            <a:xfrm flipV="1">
              <a:off x="2667000" y="4762500"/>
              <a:ext cx="228600" cy="114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AutoShape 48"/>
            <p:cNvCxnSpPr>
              <a:cxnSpLocks noChangeShapeType="1"/>
              <a:stCxn id="10" idx="3"/>
              <a:endCxn id="44" idx="1"/>
            </p:cNvCxnSpPr>
            <p:nvPr/>
          </p:nvCxnSpPr>
          <p:spPr bwMode="auto">
            <a:xfrm>
              <a:off x="2667000" y="4876800"/>
              <a:ext cx="228600" cy="190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" name="AutoShape 49"/>
            <p:cNvCxnSpPr>
              <a:cxnSpLocks noChangeShapeType="1"/>
              <a:stCxn id="11" idx="3"/>
              <a:endCxn id="26" idx="1"/>
            </p:cNvCxnSpPr>
            <p:nvPr/>
          </p:nvCxnSpPr>
          <p:spPr bwMode="auto">
            <a:xfrm flipV="1">
              <a:off x="2667000" y="5829300"/>
              <a:ext cx="304800" cy="114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" name="AutoShape 50"/>
            <p:cNvCxnSpPr>
              <a:cxnSpLocks noChangeShapeType="1"/>
              <a:stCxn id="11" idx="3"/>
              <a:endCxn id="27" idx="1"/>
            </p:cNvCxnSpPr>
            <p:nvPr/>
          </p:nvCxnSpPr>
          <p:spPr bwMode="auto">
            <a:xfrm>
              <a:off x="2667000" y="5943600"/>
              <a:ext cx="304800" cy="190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" name="AutoShape 51"/>
            <p:cNvCxnSpPr>
              <a:cxnSpLocks noChangeShapeType="1"/>
              <a:stCxn id="12" idx="3"/>
              <a:endCxn id="42" idx="1"/>
            </p:cNvCxnSpPr>
            <p:nvPr/>
          </p:nvCxnSpPr>
          <p:spPr bwMode="auto">
            <a:xfrm flipV="1">
              <a:off x="2667000" y="6819900"/>
              <a:ext cx="228600" cy="1143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4" name="AutoShape 52"/>
            <p:cNvSpPr>
              <a:spLocks noChangeArrowheads="1"/>
            </p:cNvSpPr>
            <p:nvPr/>
          </p:nvSpPr>
          <p:spPr bwMode="auto">
            <a:xfrm>
              <a:off x="2895602" y="7010400"/>
              <a:ext cx="1295401" cy="228600"/>
            </a:xfrm>
            <a:prstGeom prst="roundRect">
              <a:avLst>
                <a:gd name="adj" fmla="val 16667"/>
              </a:avLst>
            </a:prstGeom>
            <a:solidFill>
              <a:srgbClr val="99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No Translation</a:t>
              </a:r>
            </a:p>
          </p:txBody>
        </p:sp>
        <p:cxnSp>
          <p:nvCxnSpPr>
            <p:cNvPr id="55" name="AutoShape 53"/>
            <p:cNvCxnSpPr>
              <a:cxnSpLocks noChangeShapeType="1"/>
              <a:stCxn id="29" idx="3"/>
              <a:endCxn id="60" idx="1"/>
            </p:cNvCxnSpPr>
            <p:nvPr/>
          </p:nvCxnSpPr>
          <p:spPr bwMode="auto">
            <a:xfrm>
              <a:off x="2667000" y="6934200"/>
              <a:ext cx="228600" cy="190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6" name="AutoShape 54"/>
            <p:cNvCxnSpPr>
              <a:cxnSpLocks noChangeShapeType="1"/>
              <a:stCxn id="29" idx="3"/>
              <a:endCxn id="43" idx="1"/>
            </p:cNvCxnSpPr>
            <p:nvPr/>
          </p:nvCxnSpPr>
          <p:spPr bwMode="auto">
            <a:xfrm flipV="1">
              <a:off x="2667000" y="7734300"/>
              <a:ext cx="304800" cy="190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7" name="AutoShape 55"/>
            <p:cNvCxnSpPr>
              <a:cxnSpLocks noChangeShapeType="1"/>
              <a:stCxn id="6" idx="3"/>
              <a:endCxn id="29" idx="1"/>
            </p:cNvCxnSpPr>
            <p:nvPr/>
          </p:nvCxnSpPr>
          <p:spPr bwMode="auto">
            <a:xfrm>
              <a:off x="914401" y="4419600"/>
              <a:ext cx="228600" cy="3505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8" name="Text Box 56"/>
            <p:cNvSpPr txBox="1">
              <a:spLocks noChangeArrowheads="1"/>
            </p:cNvSpPr>
            <p:nvPr/>
          </p:nvSpPr>
          <p:spPr bwMode="auto">
            <a:xfrm>
              <a:off x="152400" y="8458200"/>
              <a:ext cx="4160838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1" dirty="0"/>
                <a:t>Key:</a:t>
              </a:r>
              <a:r>
                <a:rPr lang="en-US" sz="1000" dirty="0"/>
                <a:t> (Importance, Score)</a:t>
              </a:r>
            </a:p>
            <a:p>
              <a:r>
                <a:rPr lang="en-US" sz="1000" dirty="0"/>
                <a:t>Important to the Project C=Critical, VH=Very High, H=High, M=Medium</a:t>
              </a:r>
            </a:p>
            <a:p>
              <a:r>
                <a:rPr lang="en-US" sz="1000" dirty="0"/>
                <a:t>Architectural Score H=High, M=Medium, L=Low</a:t>
              </a:r>
            </a:p>
          </p:txBody>
        </p:sp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3962400" y="1676400"/>
              <a:ext cx="1697038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Scoring via XQuery. (M, H)</a:t>
              </a:r>
            </a:p>
          </p:txBody>
        </p:sp>
        <p:sp>
          <p:nvSpPr>
            <p:cNvPr id="60" name="AutoShape 58"/>
            <p:cNvSpPr>
              <a:spLocks noChangeArrowheads="1"/>
            </p:cNvSpPr>
            <p:nvPr/>
          </p:nvSpPr>
          <p:spPr bwMode="auto">
            <a:xfrm>
              <a:off x="2971802" y="8001000"/>
              <a:ext cx="1143001" cy="22860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000"/>
                <a:t>Role-based</a:t>
              </a:r>
            </a:p>
          </p:txBody>
        </p:sp>
        <p:cxnSp>
          <p:nvCxnSpPr>
            <p:cNvPr id="61" name="AutoShape 59"/>
            <p:cNvCxnSpPr>
              <a:cxnSpLocks noChangeShapeType="1"/>
              <a:stCxn id="29" idx="3"/>
              <a:endCxn id="60" idx="1"/>
            </p:cNvCxnSpPr>
            <p:nvPr/>
          </p:nvCxnSpPr>
          <p:spPr bwMode="auto">
            <a:xfrm>
              <a:off x="2667000" y="7924800"/>
              <a:ext cx="304800" cy="190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2" name="Text Box 60"/>
            <p:cNvSpPr txBox="1">
              <a:spLocks noChangeArrowheads="1"/>
            </p:cNvSpPr>
            <p:nvPr/>
          </p:nvSpPr>
          <p:spPr bwMode="auto">
            <a:xfrm>
              <a:off x="4267200" y="7086600"/>
              <a:ext cx="202565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Works with W3C Forms. (H, M)</a:t>
              </a:r>
            </a:p>
          </p:txBody>
        </p:sp>
        <p:sp>
          <p:nvSpPr>
            <p:cNvPr id="63" name="Text Box 61"/>
            <p:cNvSpPr txBox="1">
              <a:spLocks noChangeArrowheads="1"/>
            </p:cNvSpPr>
            <p:nvPr/>
          </p:nvSpPr>
          <p:spPr bwMode="auto">
            <a:xfrm>
              <a:off x="3657600" y="3810000"/>
              <a:ext cx="2154238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Works with web standards. (VH, H)</a:t>
              </a:r>
            </a:p>
          </p:txBody>
        </p:sp>
        <p:sp>
          <p:nvSpPr>
            <p:cNvPr id="64" name="Text Box 62"/>
            <p:cNvSpPr txBox="1">
              <a:spLocks noChangeArrowheads="1"/>
            </p:cNvSpPr>
            <p:nvPr/>
          </p:nvSpPr>
          <p:spPr bwMode="auto">
            <a:xfrm>
              <a:off x="4191000" y="4800600"/>
              <a:ext cx="235513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No complex languages to learn. (H, H)</a:t>
              </a:r>
            </a:p>
          </p:txBody>
        </p:sp>
        <p:sp>
          <p:nvSpPr>
            <p:cNvPr id="65" name="Text Box 63"/>
            <p:cNvSpPr txBox="1">
              <a:spLocks noChangeArrowheads="1"/>
            </p:cNvSpPr>
            <p:nvPr/>
          </p:nvSpPr>
          <p:spPr bwMode="auto">
            <a:xfrm>
              <a:off x="3962400" y="1371600"/>
              <a:ext cx="14224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dirty="0"/>
                <a:t>Fast searching. (H, H)</a:t>
              </a:r>
            </a:p>
          </p:txBody>
        </p:sp>
        <p:sp>
          <p:nvSpPr>
            <p:cNvPr id="66" name="Text Box 64"/>
            <p:cNvSpPr txBox="1">
              <a:spLocks noChangeArrowheads="1"/>
            </p:cNvSpPr>
            <p:nvPr/>
          </p:nvSpPr>
          <p:spPr bwMode="auto">
            <a:xfrm>
              <a:off x="4191000" y="5029200"/>
              <a:ext cx="1316038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Staff training. (H, M)</a:t>
              </a:r>
            </a:p>
          </p:txBody>
        </p:sp>
        <p:sp>
          <p:nvSpPr>
            <p:cNvPr id="67" name="Text Box 65"/>
            <p:cNvSpPr txBox="1">
              <a:spLocks noChangeArrowheads="1"/>
            </p:cNvSpPr>
            <p:nvPr/>
          </p:nvSpPr>
          <p:spPr bwMode="auto">
            <a:xfrm>
              <a:off x="4191000" y="7848600"/>
              <a:ext cx="197802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Collection-based access. (H, M)</a:t>
              </a:r>
            </a:p>
          </p:txBody>
        </p:sp>
        <p:sp>
          <p:nvSpPr>
            <p:cNvPr id="68" name="Text Box 66"/>
            <p:cNvSpPr txBox="1">
              <a:spLocks noChangeArrowheads="1"/>
            </p:cNvSpPr>
            <p:nvPr/>
          </p:nvSpPr>
          <p:spPr bwMode="auto">
            <a:xfrm>
              <a:off x="4191000" y="8077200"/>
              <a:ext cx="2078038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Centralized security policy. (H, M)</a:t>
              </a:r>
            </a:p>
          </p:txBody>
        </p:sp>
        <p:sp>
          <p:nvSpPr>
            <p:cNvPr id="69" name="Text Box 67"/>
            <p:cNvSpPr txBox="1">
              <a:spLocks noChangeArrowheads="1"/>
            </p:cNvSpPr>
            <p:nvPr/>
          </p:nvSpPr>
          <p:spPr bwMode="auto">
            <a:xfrm>
              <a:off x="4267200" y="6858000"/>
              <a:ext cx="243528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Mashups wtih REST Interfaces. (VH, H)</a:t>
              </a:r>
            </a:p>
          </p:txBody>
        </p:sp>
        <p:sp>
          <p:nvSpPr>
            <p:cNvPr id="70" name="Text Box 68"/>
            <p:cNvSpPr txBox="1">
              <a:spLocks noChangeArrowheads="1"/>
            </p:cNvSpPr>
            <p:nvPr/>
          </p:nvSpPr>
          <p:spPr bwMode="auto">
            <a:xfrm>
              <a:off x="4038600" y="2667000"/>
              <a:ext cx="165462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Batch Import tools. (M, M)</a:t>
              </a:r>
            </a:p>
          </p:txBody>
        </p:sp>
        <p:sp>
          <p:nvSpPr>
            <p:cNvPr id="71" name="Text Box 69"/>
            <p:cNvSpPr txBox="1">
              <a:spLocks noChangeArrowheads="1"/>
            </p:cNvSpPr>
            <p:nvPr/>
          </p:nvSpPr>
          <p:spPr bwMode="auto">
            <a:xfrm>
              <a:off x="3657600" y="3581400"/>
              <a:ext cx="22333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Transform to HTML or PDF. (VH, H)</a:t>
              </a:r>
            </a:p>
          </p:txBody>
        </p:sp>
        <p:sp>
          <p:nvSpPr>
            <p:cNvPr id="72" name="Text Box 70"/>
            <p:cNvSpPr txBox="1">
              <a:spLocks noChangeArrowheads="1"/>
            </p:cNvSpPr>
            <p:nvPr/>
          </p:nvSpPr>
          <p:spPr bwMode="auto">
            <a:xfrm>
              <a:off x="4191000" y="6096000"/>
              <a:ext cx="259398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Customizable by non-programmers. (H, H)</a:t>
              </a:r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Attribute Tree App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Kelly-McCreary &amp; Associates, LLC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5787736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315200" cy="3886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Assigning organizational "value" to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Standards</a:t>
            </a:r>
          </a:p>
          <a:p>
            <a:pPr lvl="1"/>
            <a:r>
              <a:rPr lang="en-US" dirty="0" smtClean="0"/>
              <a:t>Vendor viability</a:t>
            </a:r>
          </a:p>
          <a:p>
            <a:pPr lvl="1"/>
            <a:r>
              <a:rPr lang="en-US" dirty="0" smtClean="0"/>
              <a:t>Open source project viability</a:t>
            </a:r>
          </a:p>
          <a:p>
            <a:pPr lvl="1"/>
            <a:r>
              <a:rPr lang="en-US" dirty="0" smtClean="0"/>
              <a:t>Portability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WebDAV support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128</a:t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r>
              <a:rPr lang="en-US" dirty="0" smtClean="0"/>
              <a:t>Selecting a NoSQL Pilot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447800"/>
            <a:ext cx="3543300" cy="4914900"/>
          </a:xfrm>
        </p:spPr>
        <p:txBody>
          <a:bodyPr/>
          <a:lstStyle/>
          <a:p>
            <a:r>
              <a:rPr lang="en-US" sz="2400" dirty="0" smtClean="0"/>
              <a:t>The "Goldilocks Pilot Project Strategy"</a:t>
            </a:r>
          </a:p>
          <a:p>
            <a:r>
              <a:rPr lang="en-US" sz="2400" dirty="0" smtClean="0"/>
              <a:t>Not to big, not to small, just the right size</a:t>
            </a:r>
          </a:p>
          <a:p>
            <a:r>
              <a:rPr lang="en-US" sz="2400" dirty="0" smtClean="0"/>
              <a:t>Duration</a:t>
            </a:r>
          </a:p>
          <a:p>
            <a:r>
              <a:rPr lang="en-US" sz="2400" dirty="0" smtClean="0"/>
              <a:t>Sponsorship</a:t>
            </a:r>
          </a:p>
          <a:p>
            <a:r>
              <a:rPr lang="en-US" sz="2400" dirty="0" smtClean="0"/>
              <a:t>Importance</a:t>
            </a:r>
          </a:p>
          <a:p>
            <a:r>
              <a:rPr lang="en-US" sz="2400" dirty="0" smtClean="0"/>
              <a:t>Skills</a:t>
            </a:r>
          </a:p>
          <a:p>
            <a:r>
              <a:rPr lang="en-US" sz="2400" dirty="0" smtClean="0"/>
              <a:t>Mentorship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41E93A-0CD0-B146-88D5-A1851004B248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0100" y="3619500"/>
            <a:ext cx="3588828" cy="224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71600" y="1447800"/>
            <a:ext cx="21431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Uses of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38862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Transactions (OLTP)</a:t>
            </a:r>
          </a:p>
          <a:p>
            <a:r>
              <a:rPr lang="en-US" sz="3200" dirty="0" smtClean="0"/>
              <a:t>Analysis (OLAP)</a:t>
            </a:r>
          </a:p>
          <a:p>
            <a:r>
              <a:rPr lang="en-US" sz="3200" dirty="0" smtClean="0"/>
              <a:t>Search and Findability</a:t>
            </a:r>
          </a:p>
          <a:p>
            <a:r>
              <a:rPr lang="en-US" dirty="0" smtClean="0"/>
              <a:t>Enterprise Agility</a:t>
            </a:r>
            <a:endParaRPr lang="en-US" sz="3200" dirty="0" smtClean="0"/>
          </a:p>
          <a:p>
            <a:r>
              <a:rPr lang="en-US" sz="3200" dirty="0" smtClean="0"/>
              <a:t>Discovery and Insight</a:t>
            </a:r>
          </a:p>
          <a:p>
            <a:r>
              <a:rPr lang="en-US" sz="3200" dirty="0" smtClean="0"/>
              <a:t>Speed and Reliability</a:t>
            </a:r>
          </a:p>
          <a:p>
            <a:r>
              <a:rPr lang="en-US" sz="3200" dirty="0" smtClean="0"/>
              <a:t>Consistency and Availability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171700" y="5029200"/>
            <a:ext cx="43434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 flipV="1">
            <a:off x="1152525" y="3933825"/>
            <a:ext cx="2057400" cy="1905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28850" y="1828800"/>
            <a:ext cx="42862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 flipV="1">
            <a:off x="5600700" y="4057650"/>
            <a:ext cx="18288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43150" y="20574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2228850" y="21717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2371725" y="225742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>
            <a:off x="2400300" y="2457450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2057400" y="2800350"/>
            <a:ext cx="14859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 flipH="1" flipV="1">
            <a:off x="2914650" y="21717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3286125" y="225742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3686175" y="3114675"/>
            <a:ext cx="8572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3829050" y="4057650"/>
            <a:ext cx="10287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0800000">
            <a:off x="4114800" y="3543300"/>
            <a:ext cx="10287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>
            <a:off x="2800350" y="20574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457450" y="4800600"/>
            <a:ext cx="1428750" cy="1905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1447800" y="3867150"/>
            <a:ext cx="19050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1857375" y="3857625"/>
            <a:ext cx="14287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 flipH="1" flipV="1">
            <a:off x="2371725" y="4143375"/>
            <a:ext cx="8572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 flipH="1" flipV="1">
            <a:off x="2286000" y="3257550"/>
            <a:ext cx="14859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2514600" y="3429000"/>
            <a:ext cx="14859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943225" y="3457575"/>
            <a:ext cx="10858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3286125" y="4143375"/>
            <a:ext cx="7429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3371850" y="3257550"/>
            <a:ext cx="10287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 flipV="1">
            <a:off x="3600450" y="2571750"/>
            <a:ext cx="14859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5314950" y="3028950"/>
            <a:ext cx="19431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572000" y="2286000"/>
            <a:ext cx="14859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72000" y="2457450"/>
            <a:ext cx="16573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00650" y="3314700"/>
            <a:ext cx="8572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143500" y="4000500"/>
            <a:ext cx="11430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600700" y="2914650"/>
            <a:ext cx="6286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972050" y="3086100"/>
            <a:ext cx="4572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400550" y="2914650"/>
            <a:ext cx="5715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257550" y="2686050"/>
            <a:ext cx="6286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543300" y="2457450"/>
            <a:ext cx="5715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486150" y="2057400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028950" y="24574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1700" y="26860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rot="5400000" flipH="1" flipV="1">
            <a:off x="1743075" y="2257425"/>
            <a:ext cx="8572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 flipH="1" flipV="1">
            <a:off x="2286000" y="25717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>
            <a:off x="3657600" y="2286000"/>
            <a:ext cx="4572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0800000">
            <a:off x="4343400" y="2057400"/>
            <a:ext cx="4572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0800000">
            <a:off x="5200650" y="2057400"/>
            <a:ext cx="6286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>
            <a:off x="5114925" y="197167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5400000">
            <a:off x="5229225" y="288607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5286375" y="237172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5429250" y="2686050"/>
            <a:ext cx="6286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572000" y="26860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4400550" y="3314700"/>
            <a:ext cx="5715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743450" y="3714750"/>
            <a:ext cx="5715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200650" y="4400550"/>
            <a:ext cx="6286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200650" y="4800600"/>
            <a:ext cx="6286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6057900" y="48006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657600" y="45720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3028950" y="4572000"/>
            <a:ext cx="4572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 flipH="1" flipV="1">
            <a:off x="2943225" y="465772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0800000">
            <a:off x="2857500" y="4400550"/>
            <a:ext cx="8001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rot="10800000">
            <a:off x="3028950" y="4171950"/>
            <a:ext cx="4572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rot="10800000">
            <a:off x="4514850" y="41719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10800000">
            <a:off x="4514850" y="40005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rot="5400000">
            <a:off x="4286250" y="3771900"/>
            <a:ext cx="4572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rot="10800000">
            <a:off x="4800600" y="4400550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rot="10800000">
            <a:off x="5829300" y="3714750"/>
            <a:ext cx="2857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10800000">
            <a:off x="5657850" y="3543300"/>
            <a:ext cx="4572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rot="10800000">
            <a:off x="2628900" y="2686050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10800000">
            <a:off x="2400300" y="29146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rot="10800000">
            <a:off x="2571750" y="30861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rot="10800000">
            <a:off x="3886200" y="39433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rot="10800000">
            <a:off x="3886200" y="44005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rot="10800000">
            <a:off x="4972050" y="46291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5400000" flipH="1" flipV="1">
            <a:off x="5314950" y="46863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rot="5400000" flipH="1" flipV="1">
            <a:off x="6086475" y="460057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rot="5400000" flipH="1" flipV="1">
            <a:off x="5743575" y="4486275"/>
            <a:ext cx="6286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4972050" y="4171950"/>
            <a:ext cx="1543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rot="5400000" flipH="1" flipV="1">
            <a:off x="5400675" y="374332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rot="5400000" flipH="1" flipV="1">
            <a:off x="5286375" y="362902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rot="5400000" flipH="1" flipV="1">
            <a:off x="4857750" y="32004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rot="5400000" flipH="1" flipV="1">
            <a:off x="4400550" y="32004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rot="5400000" flipH="1" flipV="1">
            <a:off x="4600575" y="305752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rot="5400000" flipH="1" flipV="1">
            <a:off x="4886325" y="282892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rot="5400000" flipH="1" flipV="1">
            <a:off x="4457700" y="25717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rot="5400000" flipH="1" flipV="1">
            <a:off x="5943600" y="32004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rot="5400000" flipH="1" flipV="1">
            <a:off x="5429250" y="3086100"/>
            <a:ext cx="3429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rot="5400000" flipH="1" flipV="1">
            <a:off x="5715000" y="302895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rot="5400000" flipH="1" flipV="1">
            <a:off x="5000625" y="271462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5400000" flipH="1" flipV="1">
            <a:off x="5857875" y="208597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rot="5400000" flipH="1" flipV="1">
            <a:off x="4886325" y="214312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rot="5400000" flipH="1" flipV="1">
            <a:off x="3514725" y="334327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rot="5400000" flipH="1" flipV="1">
            <a:off x="3686175" y="414337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rot="5400000" flipH="1" flipV="1">
            <a:off x="3914775" y="397192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rot="5400000" flipH="1" flipV="1">
            <a:off x="4629150" y="4057650"/>
            <a:ext cx="6858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rot="5400000" flipH="1" flipV="1">
            <a:off x="4543425" y="4600575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rot="5400000" flipH="1" flipV="1">
            <a:off x="4200525" y="4486275"/>
            <a:ext cx="6286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rot="5400000" flipH="1" flipV="1">
            <a:off x="4657725" y="408622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rot="5400000" flipH="1" flipV="1">
            <a:off x="6029325" y="362902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3657600" y="37719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3714750" y="3143250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486150" y="2914650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2800350" y="3714750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 rot="5400000" flipH="1" flipV="1">
            <a:off x="2971800" y="2171700"/>
            <a:ext cx="5715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rot="5400000" flipH="1" flipV="1">
            <a:off x="3943350" y="4572000"/>
            <a:ext cx="3429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rot="5400000" flipH="1" flipV="1">
            <a:off x="4800600" y="4800600"/>
            <a:ext cx="3429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rot="5400000" flipH="1" flipV="1">
            <a:off x="5657850" y="4572000"/>
            <a:ext cx="3429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rot="5400000" flipH="1" flipV="1">
            <a:off x="5514975" y="448627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rot="5400000" flipH="1" flipV="1">
            <a:off x="5972175" y="2371725"/>
            <a:ext cx="10858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5400000" flipH="1" flipV="1">
            <a:off x="5086350" y="34290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rot="5400000" flipH="1" flipV="1">
            <a:off x="2543175" y="2771775"/>
            <a:ext cx="1714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4114800" y="4800600"/>
            <a:ext cx="40005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rot="5400000" flipH="1" flipV="1">
            <a:off x="3829050" y="2114550"/>
            <a:ext cx="5715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rot="5400000" flipH="1" flipV="1">
            <a:off x="3771900" y="4686300"/>
            <a:ext cx="228600" cy="0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914400" y="3429000"/>
            <a:ext cx="758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Start</a:t>
            </a:r>
            <a:endParaRPr lang="en-US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6992825" y="354330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Finish</a:t>
            </a:r>
            <a:endParaRPr lang="en-US" b="1" dirty="0"/>
          </a:p>
        </p:txBody>
      </p:sp>
      <p:sp>
        <p:nvSpPr>
          <p:cNvPr id="299" name="Title 298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800100"/>
          </a:xfrm>
        </p:spPr>
        <p:txBody>
          <a:bodyPr/>
          <a:lstStyle/>
          <a:p>
            <a:r>
              <a:rPr lang="en-US" dirty="0" smtClean="0"/>
              <a:t>Using the Wrong Architecture</a:t>
            </a:r>
            <a:endParaRPr lang="en-US" dirty="0"/>
          </a:p>
        </p:txBody>
      </p:sp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72300" y="26289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27432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Box 121"/>
          <p:cNvSpPr txBox="1"/>
          <p:nvPr/>
        </p:nvSpPr>
        <p:spPr>
          <a:xfrm>
            <a:off x="2400300" y="5715000"/>
            <a:ext cx="489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Credit: Isaac Homelund – MN Office of the Revisor</a:t>
            </a:r>
            <a:endParaRPr lang="en-US" b="0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800100"/>
          </a:xfrm>
        </p:spPr>
        <p:txBody>
          <a:bodyPr/>
          <a:lstStyle/>
          <a:p>
            <a:r>
              <a:rPr lang="en-US" dirty="0" smtClean="0"/>
              <a:t>Using the Right Architecture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5850" y="2857500"/>
            <a:ext cx="758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Start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15150" y="20574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828800" y="2457450"/>
            <a:ext cx="5200650" cy="15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85850" y="20574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915150" y="2743200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Finish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714500" y="4229100"/>
            <a:ext cx="4329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ways to remove barriers and empower</a:t>
            </a:r>
          </a:p>
          <a:p>
            <a:r>
              <a:rPr lang="en-US" dirty="0" smtClean="0"/>
              <a:t>the non programmers on your team.</a:t>
            </a:r>
            <a:endParaRPr lang="en-US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858000" y="6381750"/>
            <a:ext cx="2133600" cy="476250"/>
          </a:xfrm>
          <a:prstGeom prst="rect">
            <a:avLst/>
          </a:prstGeom>
        </p:spPr>
        <p:txBody>
          <a:bodyPr/>
          <a:lstStyle/>
          <a:p>
            <a:pPr algn="r"/>
            <a:fld id="{9C3D1D0E-6BE9-4432-9A98-F76854E39672}" type="slidenum">
              <a:rPr lang="en-US" sz="1200"/>
              <a:pPr algn="r"/>
              <a:t>132</a:t>
            </a:fld>
            <a:endParaRPr lang="en-US" sz="1200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You Give a Kid a Hammer…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981200"/>
            <a:ext cx="6248400" cy="3382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People solve problems using  familiar tools </a:t>
            </a:r>
          </a:p>
          <a:p>
            <a:pPr>
              <a:lnSpc>
                <a:spcPct val="90000"/>
              </a:lnSpc>
            </a:pPr>
            <a:r>
              <a:rPr lang="en-US" dirty="0"/>
              <a:t>People develop specific </a:t>
            </a:r>
            <a:r>
              <a:rPr lang="en-US" i="1" dirty="0"/>
              <a:t>Cognitive Styles</a:t>
            </a:r>
            <a:r>
              <a:rPr lang="en-US" dirty="0"/>
              <a:t>* based on  training and experience</a:t>
            </a:r>
          </a:p>
          <a:p>
            <a:pPr>
              <a:lnSpc>
                <a:spcPct val="90000"/>
              </a:lnSpc>
            </a:pPr>
            <a:r>
              <a:rPr lang="en-US" dirty="0"/>
              <a:t>What are we teaching the next generation of developers?</a:t>
            </a:r>
          </a:p>
        </p:txBody>
      </p:sp>
      <p:pic>
        <p:nvPicPr>
          <p:cNvPr id="54277" name="Picture 5" descr="kid-hammer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200" y="1828800"/>
            <a:ext cx="1520825" cy="1703388"/>
          </a:xfrm>
          <a:prstGeom prst="rect">
            <a:avLst/>
          </a:prstGeom>
          <a:noFill/>
        </p:spPr>
      </p:pic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1714500" y="5715000"/>
            <a:ext cx="6867970" cy="40011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* Source: Shoshana </a:t>
            </a:r>
            <a:r>
              <a:rPr lang="en-US" sz="2000" dirty="0" err="1"/>
              <a:t>Zuboff</a:t>
            </a:r>
            <a:r>
              <a:rPr lang="en-US" sz="2000" dirty="0"/>
              <a:t>: In the Age of the Smart Machine (1988)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3352800" y="1295400"/>
            <a:ext cx="5513388" cy="579438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…the whole world becomes a nail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Challenge of Bias in DB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Anchoring bia</a:t>
            </a:r>
            <a:r>
              <a:rPr lang="en-US" dirty="0" smtClean="0"/>
              <a:t>s - the tendency to produce an estimate near a cue amount - </a:t>
            </a:r>
            <a:r>
              <a:rPr lang="en-US" i="1" dirty="0" smtClean="0"/>
              <a:t>"Our managers were expecting an RDBMS solution so that’s what we gave them."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Availability heuristic</a:t>
            </a:r>
            <a:r>
              <a:rPr lang="en-US" dirty="0" smtClean="0"/>
              <a:t> - the tendency to estimate that what is easily remembered is more likely than that which is not. -</a:t>
            </a:r>
            <a:r>
              <a:rPr lang="en-US" i="1" dirty="0" smtClean="0"/>
              <a:t> "I hear that NoSQL does not support ACID." or "I hear that XML is verbose?"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Bandwagon effect </a:t>
            </a:r>
            <a:r>
              <a:rPr lang="en-US" dirty="0" smtClean="0"/>
              <a:t>- the tendency to do or believe what others do or believe - </a:t>
            </a:r>
            <a:r>
              <a:rPr lang="en-US" i="1" dirty="0" smtClean="0"/>
              <a:t>"Everyone else at this company and in our local area uses RDBMSs."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Confirmation bias</a:t>
            </a:r>
            <a:r>
              <a:rPr lang="en-US" dirty="0" smtClean="0"/>
              <a:t> - the tendency to seek out only that information that supports one's preconceptions – </a:t>
            </a:r>
            <a:r>
              <a:rPr lang="en-US" i="1" dirty="0" smtClean="0"/>
              <a:t>"We only read posts from the Oracle|Microsoft|IBM groups."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Framing effect</a:t>
            </a:r>
            <a:r>
              <a:rPr lang="en-US" dirty="0" smtClean="0"/>
              <a:t> - the tendency to react to how information is framed, beyond its factual content </a:t>
            </a:r>
            <a:r>
              <a:rPr lang="en-US" i="1" dirty="0" smtClean="0"/>
              <a:t>"We know of some NoSQL projects that failed."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Gambler's fallacy</a:t>
            </a:r>
            <a:r>
              <a:rPr lang="en-US" dirty="0" smtClean="0"/>
              <a:t> (aka sunk cost bias) the failure to reset one's expectations based on one's current situation –</a:t>
            </a:r>
            <a:r>
              <a:rPr lang="en-US" i="1" dirty="0" smtClean="0"/>
              <a:t> "We already paid for our Oracle|Microsoft|IBM license so why spend more money?"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Hindsight bias -</a:t>
            </a:r>
            <a:r>
              <a:rPr lang="en-US" dirty="0" smtClean="0"/>
              <a:t> the tendency to assess one's previous decisions as more efficacious than they were –</a:t>
            </a:r>
            <a:r>
              <a:rPr lang="en-US" i="1" dirty="0" smtClean="0"/>
              <a:t> "Our last five systems worked on RDBMS solutions".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Halo effect</a:t>
            </a:r>
            <a:r>
              <a:rPr lang="en-US" dirty="0" smtClean="0"/>
              <a:t> - the tendency to attribute unverified capabilities in a person based on an observed capability. – </a:t>
            </a:r>
            <a:r>
              <a:rPr lang="en-US" i="1" dirty="0" smtClean="0"/>
              <a:t>"Oracle|Microsoft|IBM sells billions of dollars of licenses each year, how could so many people be wrong".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Representativeness heuristic</a:t>
            </a:r>
            <a:r>
              <a:rPr lang="en-US" dirty="0" smtClean="0"/>
              <a:t> - the tendency to judge something as belonging to a class based on a few salient characteristics  -</a:t>
            </a:r>
            <a:r>
              <a:rPr lang="en-US" i="1" dirty="0" smtClean="0"/>
              <a:t> "Our accounting systems work on RDBMS so why not our product search?"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1927-4D69-4465-9B4F-69EAE5882BEB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One Person Make a Difference?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371600"/>
            <a:ext cx="5562600" cy="4754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What if you work for a big company?</a:t>
            </a:r>
          </a:p>
          <a:p>
            <a:r>
              <a:rPr lang="en-US" dirty="0" smtClean="0"/>
              <a:t>…and they have spent millions of dollars on software licenses for RDBMS systems</a:t>
            </a:r>
          </a:p>
          <a:p>
            <a:r>
              <a:rPr lang="en-US" dirty="0" smtClean="0"/>
              <a:t>…and they have 100s of employees that have been trained in SQL</a:t>
            </a:r>
          </a:p>
          <a:p>
            <a:r>
              <a:rPr lang="en-US" dirty="0" smtClean="0"/>
              <a:t>…and they have dozens of existing applications running on their current system</a:t>
            </a:r>
          </a:p>
          <a:p>
            <a:r>
              <a:rPr lang="en-US" dirty="0" smtClean="0"/>
              <a:t>…and some people are happy with their current system</a:t>
            </a:r>
          </a:p>
          <a:p>
            <a:r>
              <a:rPr lang="en-US" dirty="0" smtClean="0"/>
              <a:t>…what should I do?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1927-4D69-4465-9B4F-69EAE5882BEB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39938" name="Picture 2" descr="http://www.opednews.com/populum/uploaded/one-person-can-make-a-difference-20131118-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 of the NoSQL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505200"/>
            <a:ext cx="8229600" cy="26670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Will data sets continue to grow at exponential rates?</a:t>
            </a:r>
          </a:p>
          <a:p>
            <a:r>
              <a:rPr lang="en-US" dirty="0" smtClean="0"/>
              <a:t>Will new system options become more diverse?</a:t>
            </a:r>
          </a:p>
          <a:p>
            <a:r>
              <a:rPr lang="en-US" dirty="0" smtClean="0"/>
              <a:t>Will new markets have different demands?</a:t>
            </a:r>
          </a:p>
          <a:p>
            <a:r>
              <a:rPr lang="en-US" dirty="0" smtClean="0"/>
              <a:t>Will some ideas be "absorbed" into existing RDBMS vendors products?</a:t>
            </a:r>
          </a:p>
          <a:p>
            <a:r>
              <a:rPr lang="en-US" dirty="0" smtClean="0"/>
              <a:t>Will the NoSQL community continue to be the place where new database ideas and products are incubated?</a:t>
            </a:r>
          </a:p>
          <a:p>
            <a:r>
              <a:rPr lang="en-US" dirty="0" smtClean="0"/>
              <a:t>Will there be standards in NoSQL?</a:t>
            </a:r>
          </a:p>
          <a:p>
            <a:r>
              <a:rPr lang="en-US" dirty="0" smtClean="0"/>
              <a:t>Will the job of doing high-quality architectural tradeoffs analysis become easier?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1115" y="1752601"/>
            <a:ext cx="249936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676400"/>
            <a:ext cx="176140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81200" y="137160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  <a:cs typeface="Arial" pitchFamily="34" charset="0"/>
              </a:rPr>
              <a:t>Growth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137160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  <a:cs typeface="Arial" pitchFamily="34" charset="0"/>
              </a:rPr>
              <a:t>Diversity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Sense of NoSQL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5105400"/>
            <a:ext cx="6781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http://manning.com/mccreary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2" descr="Ann Kell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19400"/>
            <a:ext cx="1371600" cy="137160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371601"/>
            <a:ext cx="254836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Dan McCrear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524000"/>
            <a:ext cx="1354667" cy="121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Thank You!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Dan McCreary</a:t>
            </a:r>
          </a:p>
          <a:p>
            <a:pPr>
              <a:buNone/>
            </a:pPr>
            <a:r>
              <a:rPr lang="en-US" dirty="0" smtClean="0"/>
              <a:t>dan@danmccreary.com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Eras of Enterprise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173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NoSQL will not replace ERP or BI/DW systems – but they will complement them and also facilitate the integration of unstructured document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3400" y="1828800"/>
            <a:ext cx="7696200" cy="2590800"/>
            <a:chOff x="533400" y="1828800"/>
            <a:chExt cx="7696200" cy="2590800"/>
          </a:xfrm>
        </p:grpSpPr>
        <p:sp>
          <p:nvSpPr>
            <p:cNvPr id="8" name="TextBox 7"/>
            <p:cNvSpPr txBox="1"/>
            <p:nvPr/>
          </p:nvSpPr>
          <p:spPr>
            <a:xfrm>
              <a:off x="838200" y="4038600"/>
              <a:ext cx="1560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Arial Narrow" pitchFamily="34" charset="0"/>
                </a:rPr>
                <a:t>1970s, 80s, 90s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05200" y="4038600"/>
              <a:ext cx="1348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Arial Narrow" pitchFamily="34" charset="0"/>
                </a:rPr>
                <a:t>1990s, 2000s</a:t>
              </a:r>
            </a:p>
          </p:txBody>
        </p:sp>
        <p:sp>
          <p:nvSpPr>
            <p:cNvPr id="10" name="Can 9"/>
            <p:cNvSpPr/>
            <p:nvPr/>
          </p:nvSpPr>
          <p:spPr>
            <a:xfrm>
              <a:off x="609600" y="2667000"/>
              <a:ext cx="609600" cy="4572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</a:rPr>
                <a:t>HR</a:t>
              </a:r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11" name="Can 10"/>
            <p:cNvSpPr/>
            <p:nvPr/>
          </p:nvSpPr>
          <p:spPr>
            <a:xfrm>
              <a:off x="533400" y="3276600"/>
              <a:ext cx="990600" cy="4572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Inventory</a:t>
              </a:r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676400" y="3276600"/>
              <a:ext cx="990600" cy="4572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Sales</a:t>
              </a:r>
              <a:endParaRPr lang="en-US" dirty="0">
                <a:latin typeface="Arial Narrow" pitchFamily="34" charset="0"/>
                <a:cs typeface="Arial" pitchFamily="34" charset="0"/>
              </a:endParaRPr>
            </a:p>
          </p:txBody>
        </p:sp>
        <p:sp>
          <p:nvSpPr>
            <p:cNvPr id="13" name="Can 12"/>
            <p:cNvSpPr/>
            <p:nvPr/>
          </p:nvSpPr>
          <p:spPr>
            <a:xfrm>
              <a:off x="1371600" y="2667000"/>
              <a:ext cx="914400" cy="4572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Finance</a:t>
              </a:r>
              <a:endParaRPr lang="en-US" b="1" dirty="0">
                <a:latin typeface="Arial Narrow" pitchFamily="34" charset="0"/>
              </a:endParaRPr>
            </a:p>
          </p:txBody>
        </p:sp>
        <p:sp>
          <p:nvSpPr>
            <p:cNvPr id="14" name="Can 13"/>
            <p:cNvSpPr/>
            <p:nvPr/>
          </p:nvSpPr>
          <p:spPr>
            <a:xfrm>
              <a:off x="3352800" y="2286000"/>
              <a:ext cx="685800" cy="6858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ERP</a:t>
              </a:r>
              <a:endParaRPr lang="en-US" b="1" dirty="0">
                <a:latin typeface="Arial Narrow" pitchFamily="34" charset="0"/>
              </a:endParaRPr>
            </a:p>
          </p:txBody>
        </p:sp>
        <p:sp>
          <p:nvSpPr>
            <p:cNvPr id="15" name="Can 14"/>
            <p:cNvSpPr/>
            <p:nvPr/>
          </p:nvSpPr>
          <p:spPr>
            <a:xfrm>
              <a:off x="3429000" y="3200400"/>
              <a:ext cx="1066800" cy="762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Arial Narrow" pitchFamily="34" charset="0"/>
                  <a:cs typeface="Arial" pitchFamily="34" charset="0"/>
                </a:rPr>
                <a:t>BI/Data</a:t>
              </a:r>
              <a:br>
                <a:rPr lang="en-US" sz="1400" dirty="0" smtClean="0">
                  <a:latin typeface="Arial Narrow" pitchFamily="34" charset="0"/>
                  <a:cs typeface="Arial" pitchFamily="34" charset="0"/>
                </a:rPr>
              </a:br>
              <a:r>
                <a:rPr lang="en-US" sz="1400" dirty="0" smtClean="0">
                  <a:latin typeface="Arial Narrow" pitchFamily="34" charset="0"/>
                  <a:cs typeface="Arial" pitchFamily="34" charset="0"/>
                </a:rPr>
                <a:t>Warehouse</a:t>
              </a:r>
              <a:endParaRPr lang="en-US" sz="1400" b="1" dirty="0">
                <a:latin typeface="Arial Narrow" pitchFamily="34" charset="0"/>
              </a:endParaRPr>
            </a:p>
          </p:txBody>
        </p:sp>
        <p:sp>
          <p:nvSpPr>
            <p:cNvPr id="16" name="Can 15"/>
            <p:cNvSpPr/>
            <p:nvPr/>
          </p:nvSpPr>
          <p:spPr>
            <a:xfrm>
              <a:off x="5943600" y="2209800"/>
              <a:ext cx="838200" cy="762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ERP</a:t>
              </a:r>
              <a:endParaRPr lang="en-US" b="1" dirty="0">
                <a:latin typeface="Arial Narrow" pitchFamily="34" charset="0"/>
              </a:endParaRPr>
            </a:p>
          </p:txBody>
        </p:sp>
        <p:sp>
          <p:nvSpPr>
            <p:cNvPr id="17" name="Can 16"/>
            <p:cNvSpPr/>
            <p:nvPr/>
          </p:nvSpPr>
          <p:spPr>
            <a:xfrm>
              <a:off x="5715000" y="3276600"/>
              <a:ext cx="990600" cy="762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Arial Narrow" pitchFamily="34" charset="0"/>
                  <a:cs typeface="Arial" pitchFamily="34" charset="0"/>
                </a:rPr>
                <a:t>BI/Data</a:t>
              </a:r>
              <a:br>
                <a:rPr lang="en-US" sz="1400" dirty="0" smtClean="0">
                  <a:latin typeface="Arial Narrow" pitchFamily="34" charset="0"/>
                  <a:cs typeface="Arial" pitchFamily="34" charset="0"/>
                </a:rPr>
              </a:br>
              <a:r>
                <a:rPr lang="en-US" sz="1400" dirty="0" smtClean="0">
                  <a:latin typeface="Arial Narrow" pitchFamily="34" charset="0"/>
                  <a:cs typeface="Arial" pitchFamily="34" charset="0"/>
                </a:rPr>
                <a:t>Warehouse</a:t>
              </a:r>
              <a:endParaRPr lang="en-US" sz="1400" b="1" dirty="0">
                <a:latin typeface="Arial Narrow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5800" y="2362200"/>
              <a:ext cx="675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 Narrow" pitchFamily="34" charset="0"/>
                </a:rPr>
                <a:t>OLTP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2000" y="3429000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 Narrow" pitchFamily="34" charset="0"/>
                </a:rPr>
                <a:t>OLAP</a:t>
              </a:r>
            </a:p>
          </p:txBody>
        </p:sp>
        <p:sp>
          <p:nvSpPr>
            <p:cNvPr id="20" name="Can 19"/>
            <p:cNvSpPr/>
            <p:nvPr/>
          </p:nvSpPr>
          <p:spPr>
            <a:xfrm>
              <a:off x="6858000" y="3200400"/>
              <a:ext cx="1219200" cy="8382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NoSQL</a:t>
              </a:r>
              <a:endParaRPr lang="en-US" b="1" dirty="0">
                <a:latin typeface="Arial Narrow" pitchFamily="34" charset="0"/>
              </a:endParaRPr>
            </a:p>
          </p:txBody>
        </p:sp>
        <p:cxnSp>
          <p:nvCxnSpPr>
            <p:cNvPr id="21" name="Straight Arrow Connector 20"/>
            <p:cNvCxnSpPr>
              <a:stCxn id="14" idx="3"/>
              <a:endCxn id="15" idx="1"/>
            </p:cNvCxnSpPr>
            <p:nvPr/>
          </p:nvCxnSpPr>
          <p:spPr>
            <a:xfrm>
              <a:off x="3695700" y="2971800"/>
              <a:ext cx="266700" cy="2286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629400" y="2971800"/>
              <a:ext cx="30480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0" idx="2"/>
              <a:endCxn id="17" idx="4"/>
            </p:cNvCxnSpPr>
            <p:nvPr/>
          </p:nvCxnSpPr>
          <p:spPr>
            <a:xfrm flipH="1">
              <a:off x="6705600" y="3619500"/>
              <a:ext cx="152400" cy="381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7" idx="1"/>
            </p:cNvCxnSpPr>
            <p:nvPr/>
          </p:nvCxnSpPr>
          <p:spPr>
            <a:xfrm flipH="1">
              <a:off x="6210300" y="2971800"/>
              <a:ext cx="38100" cy="304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477000" y="4038600"/>
              <a:ext cx="728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Arial Narrow" pitchFamily="34" charset="0"/>
                </a:rPr>
                <a:t>Today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2000" y="1828800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 Narrow" pitchFamily="34" charset="0"/>
                </a:rPr>
                <a:t>Siloed Systems</a:t>
              </a:r>
            </a:p>
          </p:txBody>
        </p:sp>
        <p:sp>
          <p:nvSpPr>
            <p:cNvPr id="27" name="Can 26"/>
            <p:cNvSpPr/>
            <p:nvPr/>
          </p:nvSpPr>
          <p:spPr>
            <a:xfrm>
              <a:off x="7086600" y="2209800"/>
              <a:ext cx="1143000" cy="762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Documents</a:t>
              </a:r>
              <a:endParaRPr lang="en-US" b="1" dirty="0">
                <a:latin typeface="Arial Narrow" pitchFamily="34" charset="0"/>
              </a:endParaRPr>
            </a:p>
          </p:txBody>
        </p:sp>
        <p:cxnSp>
          <p:nvCxnSpPr>
            <p:cNvPr id="28" name="Straight Arrow Connector 27"/>
            <p:cNvCxnSpPr>
              <a:endCxn id="20" idx="1"/>
            </p:cNvCxnSpPr>
            <p:nvPr/>
          </p:nvCxnSpPr>
          <p:spPr>
            <a:xfrm flipH="1">
              <a:off x="7467600" y="2971800"/>
              <a:ext cx="76200" cy="2286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n 28"/>
            <p:cNvSpPr/>
            <p:nvPr/>
          </p:nvSpPr>
          <p:spPr>
            <a:xfrm>
              <a:off x="4267200" y="2362200"/>
              <a:ext cx="838200" cy="457200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Arial Narrow" pitchFamily="34" charset="0"/>
                  <a:cs typeface="Arial" pitchFamily="34" charset="0"/>
                </a:rPr>
                <a:t>Documents</a:t>
              </a:r>
              <a:endParaRPr lang="en-US" sz="1200" b="1" dirty="0">
                <a:latin typeface="Arial Narrow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00400" y="1828800"/>
              <a:ext cx="1813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 Narrow" pitchFamily="34" charset="0"/>
                </a:rPr>
                <a:t>ERP Drives BI/DW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15000" y="1828800"/>
              <a:ext cx="2295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 Narrow" pitchFamily="34" charset="0"/>
                </a:rPr>
                <a:t>NoSQL and Documents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2971800" y="1828800"/>
              <a:ext cx="0" cy="25908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10200" y="1828800"/>
              <a:ext cx="0" cy="25908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ight Arrow 33"/>
            <p:cNvSpPr/>
            <p:nvPr/>
          </p:nvSpPr>
          <p:spPr>
            <a:xfrm>
              <a:off x="2743200" y="2971800"/>
              <a:ext cx="457200" cy="3048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5181600" y="2895600"/>
              <a:ext cx="457200" cy="3048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Simplicity is a Virtue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1600200"/>
            <a:ext cx="4495800" cy="4678363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Many modern systems derive their strength by dramatically limiting the features in their system and focus on a specific task</a:t>
            </a:r>
          </a:p>
          <a:p>
            <a:r>
              <a:rPr lang="en-US" sz="2800" dirty="0" smtClean="0"/>
              <a:t>Simplicity allows database designer to focus on the primary business drivers</a:t>
            </a:r>
          </a:p>
          <a:p>
            <a:r>
              <a:rPr lang="en-US" sz="2800" dirty="0" smtClean="0"/>
              <a:t>Simplicity promotes "separation of concerns"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346446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5000" y="3962400"/>
            <a:ext cx="19094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Photo from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flickr</a:t>
            </a:r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 by PSNZ Images</a:t>
            </a:r>
            <a:endParaRPr lang="en-US" sz="1000" dirty="0" smtClean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Simplicity is a Design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23923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Focus only on simple systems that solve many problems in a flexible way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Touch screen interfaces</a:t>
            </a:r>
          </a:p>
          <a:p>
            <a:pPr lvl="1"/>
            <a:r>
              <a:rPr lang="en-US" dirty="0" smtClean="0"/>
              <a:t>Key/Value data stores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524000"/>
            <a:ext cx="234244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81000" y="1295400"/>
            <a:ext cx="3276600" cy="639762"/>
          </a:xfrm>
        </p:spPr>
        <p:txBody>
          <a:bodyPr/>
          <a:lstStyle/>
          <a:p>
            <a:pPr algn="ctr"/>
            <a:r>
              <a:rPr lang="en-US" dirty="0" smtClean="0"/>
              <a:t>Mainframe Era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" y="4419600"/>
            <a:ext cx="3505200" cy="16764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1 CPU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COBOL and FORTRAN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Punchcards and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f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lat files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$10,000 per CPU hour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1" y="1295400"/>
            <a:ext cx="3124200" cy="639762"/>
          </a:xfrm>
        </p:spPr>
        <p:txBody>
          <a:bodyPr/>
          <a:lstStyle/>
          <a:p>
            <a:pPr algn="ctr"/>
            <a:r>
              <a:rPr lang="en-US" dirty="0" smtClean="0"/>
              <a:t>Commodity Processors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572000" y="4495800"/>
            <a:ext cx="3733800" cy="1371600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10,000 CPUs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Functional programming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MapReduce "farms"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Pennies per CPU hour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19512" b="17073"/>
          <a:stretch>
            <a:fillRect/>
          </a:stretch>
        </p:blipFill>
        <p:spPr bwMode="auto">
          <a:xfrm>
            <a:off x="457200" y="2057400"/>
            <a:ext cx="321231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057400"/>
            <a:ext cx="36957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876300"/>
          </a:xfrm>
        </p:spPr>
        <p:txBody>
          <a:bodyPr/>
          <a:lstStyle/>
          <a:p>
            <a:r>
              <a:rPr lang="en-US" dirty="0" smtClean="0"/>
              <a:t>Two Approaches to Computation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82000" y="6324600"/>
            <a:ext cx="495300" cy="365125"/>
          </a:xfrm>
        </p:spPr>
        <p:txBody>
          <a:bodyPr/>
          <a:lstStyle/>
          <a:p>
            <a:pPr>
              <a:defRPr/>
            </a:pPr>
            <a:fld id="{F798B074-17C8-9B4B-AB31-716511C0D83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 2010 Dan McCreary &amp; Associates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905000"/>
            <a:ext cx="1905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828800"/>
            <a:ext cx="1902907" cy="254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676900" y="4457700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Alonzo Church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4495800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John von Neumann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902" y="5257800"/>
            <a:ext cx="380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smtClean="0"/>
              <a:t>Manage </a:t>
            </a:r>
            <a:r>
              <a:rPr lang="en-US" sz="1800" b="1" i="1" dirty="0" smtClean="0"/>
              <a:t>state</a:t>
            </a:r>
            <a:r>
              <a:rPr lang="en-US" sz="1800" i="1" dirty="0" smtClean="0"/>
              <a:t> with a program counter.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37331" y="5257800"/>
            <a:ext cx="427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i="1" dirty="0" smtClean="0"/>
              <a:t>Make computations act like math </a:t>
            </a:r>
            <a:r>
              <a:rPr lang="en-US" sz="1800" b="1" i="1" dirty="0" smtClean="0"/>
              <a:t>functions</a:t>
            </a:r>
            <a:r>
              <a:rPr lang="en-US" sz="1800" i="1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3145" y="5791200"/>
            <a:ext cx="684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Which is simpler?  Which is cheaper?  Which will scale to 10,000 CPUs?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1295400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1930s and 40s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181225"/>
            <a:ext cx="70104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vs. MapReduce Prices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2800" y="5867400"/>
            <a:ext cx="501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http://aws.amazon.com/elasticmapreduce/#pricing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419600" y="3886200"/>
            <a:ext cx="3886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19856" y="1371600"/>
            <a:ext cx="13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John's Way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96255" y="1371600"/>
            <a:ext cx="1565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Alonzo's Way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Targeted at anyone that is new to the NoSQL </a:t>
            </a:r>
            <a:r>
              <a:rPr lang="en-US" dirty="0" smtClean="0"/>
              <a:t>movement</a:t>
            </a:r>
            <a:endParaRPr lang="en-US" dirty="0" smtClean="0"/>
          </a:p>
          <a:p>
            <a:r>
              <a:rPr lang="en-US" dirty="0" smtClean="0"/>
              <a:t>No program code</a:t>
            </a:r>
          </a:p>
          <a:p>
            <a:pPr lvl="1">
              <a:buNone/>
            </a:pPr>
            <a:r>
              <a:rPr lang="en-US" dirty="0" smtClean="0"/>
              <a:t>...but experience with databases helps</a:t>
            </a:r>
          </a:p>
          <a:p>
            <a:r>
              <a:rPr lang="en-US" dirty="0" smtClean="0"/>
              <a:t>Explain NoSQL "buzzwords" in context</a:t>
            </a:r>
          </a:p>
          <a:p>
            <a:pPr lvl="1"/>
            <a:r>
              <a:rPr lang="en-US" dirty="0" smtClean="0"/>
              <a:t>NoSQL vs. "Big Data"</a:t>
            </a:r>
          </a:p>
          <a:p>
            <a:r>
              <a:rPr lang="en-US" dirty="0" smtClean="0"/>
              <a:t>Understand four new "NoSQL" Patterns </a:t>
            </a:r>
          </a:p>
          <a:p>
            <a:pPr lvl="1"/>
            <a:r>
              <a:rPr lang="en-US" dirty="0" smtClean="0"/>
              <a:t>Understand what types of problems they solve</a:t>
            </a:r>
          </a:p>
          <a:p>
            <a:pPr lvl="1"/>
            <a:r>
              <a:rPr lang="en-US" dirty="0" smtClean="0"/>
              <a:t>Key products and players</a:t>
            </a:r>
          </a:p>
          <a:p>
            <a:r>
              <a:rPr lang="en-US" dirty="0" smtClean="0"/>
              <a:t>Suggest an objective selection process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CPUs Cost Less!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90600" y="1524000"/>
          <a:ext cx="6400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48200" y="6096000"/>
            <a:ext cx="3401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http://aws.amazon.com/elasticmapreduce/#pricing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495800" y="4572000"/>
            <a:ext cx="4180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 cost from 12 to 3 cents per CPU hour!</a:t>
            </a:r>
          </a:p>
          <a:p>
            <a:r>
              <a:rPr lang="en-US" dirty="0" smtClean="0"/>
              <a:t>Perhaps Alonzo was right!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71800" y="2438400"/>
            <a:ext cx="0" cy="160020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900000">
            <a:off x="4514860" y="2144777"/>
            <a:ext cx="3261470" cy="1754326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C00000"/>
                </a:solidFill>
              </a:rPr>
              <a:t>75% Cost</a:t>
            </a:r>
          </a:p>
          <a:p>
            <a:r>
              <a:rPr lang="en-US" sz="5400" dirty="0" smtClean="0">
                <a:solidFill>
                  <a:srgbClr val="C00000"/>
                </a:solidFill>
              </a:rPr>
              <a:t>Reduction!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800" y="5410200"/>
            <a:ext cx="431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Why? (hint: how "shareable" is this process)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76400" y="4800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EC2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480060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MapReduce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9600" y="2133600"/>
            <a:ext cx="2286000" cy="2362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Native XML</a:t>
            </a:r>
            <a:endParaRPr lang="en-US" sz="3200" dirty="0"/>
          </a:p>
        </p:txBody>
      </p:sp>
      <p:sp>
        <p:nvSpPr>
          <p:cNvPr id="7" name="Oval 6"/>
          <p:cNvSpPr/>
          <p:nvPr/>
        </p:nvSpPr>
        <p:spPr>
          <a:xfrm>
            <a:off x="4953000" y="1524000"/>
            <a:ext cx="2286000" cy="2362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OLAP</a:t>
            </a:r>
          </a:p>
          <a:p>
            <a:pPr algn="ctr"/>
            <a:r>
              <a:rPr lang="en-US" sz="3200" dirty="0" smtClean="0"/>
              <a:t>MDX</a:t>
            </a:r>
            <a:endParaRPr lang="en-US" sz="3200" dirty="0"/>
          </a:p>
        </p:txBody>
      </p:sp>
      <p:sp>
        <p:nvSpPr>
          <p:cNvPr id="8" name="Oval 7"/>
          <p:cNvSpPr/>
          <p:nvPr/>
        </p:nvSpPr>
        <p:spPr>
          <a:xfrm>
            <a:off x="2819400" y="1447800"/>
            <a:ext cx="2286000" cy="2362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Object</a:t>
            </a:r>
          </a:p>
          <a:p>
            <a:pPr algn="ctr"/>
            <a:r>
              <a:rPr lang="en-US" sz="3200" dirty="0" smtClean="0"/>
              <a:t>Stores</a:t>
            </a:r>
            <a:endParaRPr lang="en-US" sz="3200" dirty="0"/>
          </a:p>
        </p:txBody>
      </p:sp>
      <p:sp>
        <p:nvSpPr>
          <p:cNvPr id="9" name="Oval 8"/>
          <p:cNvSpPr/>
          <p:nvPr/>
        </p:nvSpPr>
        <p:spPr>
          <a:xfrm>
            <a:off x="4724400" y="3200400"/>
            <a:ext cx="2286000" cy="2362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Graph</a:t>
            </a:r>
          </a:p>
          <a:p>
            <a:pPr algn="ctr"/>
            <a:r>
              <a:rPr lang="en-US" sz="3200" dirty="0" smtClean="0"/>
              <a:t>Stores</a:t>
            </a:r>
            <a:endParaRPr lang="en-US" sz="3200" dirty="0"/>
          </a:p>
        </p:txBody>
      </p:sp>
      <p:sp>
        <p:nvSpPr>
          <p:cNvPr id="5" name="Oval 4"/>
          <p:cNvSpPr/>
          <p:nvPr/>
        </p:nvSpPr>
        <p:spPr>
          <a:xfrm>
            <a:off x="2209800" y="3124200"/>
            <a:ext cx="2971800" cy="31242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NoSQL for </a:t>
            </a:r>
          </a:p>
          <a:p>
            <a:pPr algn="ctr"/>
            <a:r>
              <a:rPr lang="en-US" sz="3200" dirty="0" smtClean="0"/>
              <a:t>Web 2.0</a:t>
            </a:r>
          </a:p>
          <a:p>
            <a:pPr algn="ctr"/>
            <a:r>
              <a:rPr lang="en-US" sz="3200" dirty="0" smtClean="0"/>
              <a:t>and </a:t>
            </a:r>
          </a:p>
          <a:p>
            <a:pPr algn="ctr"/>
            <a:r>
              <a:rPr lang="en-US" sz="3200" dirty="0" smtClean="0"/>
              <a:t>BigData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5943600"/>
            <a:ext cx="370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Perspective depends on your context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Tradeoffs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Kelly-McCreary &amp; Associates, LLC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1600200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 pitchFamily="34" charset="0"/>
                <a:cs typeface="Arial" pitchFamily="34" charset="0"/>
              </a:rPr>
              <a:t>I want a fast car with good mileage.</a:t>
            </a:r>
            <a:endParaRPr lang="en-US" sz="2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362200"/>
            <a:ext cx="3767351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62200"/>
            <a:ext cx="35399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81000" y="5029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Arial" pitchFamily="34" charset="0"/>
                <a:cs typeface="Arial" pitchFamily="34" charset="0"/>
              </a:rPr>
              <a:t>I want a scaleable database with low cost that runs well on the 1000 CPUs in our data center.</a:t>
            </a:r>
            <a:endParaRPr lang="en-US" sz="2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term NoSQL became re-popularized around 2009</a:t>
            </a:r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for conferences of advocates of non-relational </a:t>
            </a:r>
            <a:r>
              <a:rPr lang="en-US" dirty="0" smtClean="0"/>
              <a:t>databases</a:t>
            </a:r>
          </a:p>
          <a:p>
            <a:r>
              <a:rPr lang="en-US" dirty="0" smtClean="0"/>
              <a:t>Became a contagious idea "meme"</a:t>
            </a:r>
          </a:p>
          <a:p>
            <a:r>
              <a:rPr lang="en-US" dirty="0" smtClean="0"/>
              <a:t>First of many "NoSQL meetups" </a:t>
            </a:r>
            <a:r>
              <a:rPr lang="en-US" dirty="0"/>
              <a:t>in San </a:t>
            </a:r>
            <a:r>
              <a:rPr lang="en-US" dirty="0" smtClean="0"/>
              <a:t>Francisco organized by Jon Oskarsson</a:t>
            </a:r>
          </a:p>
          <a:p>
            <a:r>
              <a:rPr lang="en-US" dirty="0" smtClean="0"/>
              <a:t>Conversion from "No SQL" to "Not Only SQL" in recent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Events on NoSQL Timeline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7200" y="3581400"/>
            <a:ext cx="79248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967" y="2438400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Carlo Strozzi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Intros NoSQL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40480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2400" y="2514600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Google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Bigtable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5120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8400" y="2133600"/>
            <a:ext cx="1682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Eric Evans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Reintroduces Term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95600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0704" y="2514600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Google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MapReduce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9600" y="190500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XQuery 1.0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Recommendation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39000" y="2667000"/>
            <a:ext cx="150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NoSQL Meetups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1983" y="2438400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Amazon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Dynamo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5360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30240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20000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7400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990600" y="3276600"/>
            <a:ext cx="381000" cy="609600"/>
          </a:xfrm>
          <a:custGeom>
            <a:avLst/>
            <a:gdLst>
              <a:gd name="connsiteX0" fmla="*/ 97856 w 457199"/>
              <a:gd name="connsiteY0" fmla="*/ 72189 h 510139"/>
              <a:gd name="connsiteX1" fmla="*/ 145983 w 457199"/>
              <a:gd name="connsiteY1" fmla="*/ 332072 h 510139"/>
              <a:gd name="connsiteX2" fmla="*/ 11229 w 457199"/>
              <a:gd name="connsiteY2" fmla="*/ 495701 h 510139"/>
              <a:gd name="connsiteX3" fmla="*/ 213360 w 457199"/>
              <a:gd name="connsiteY3" fmla="*/ 418699 h 510139"/>
              <a:gd name="connsiteX4" fmla="*/ 290362 w 457199"/>
              <a:gd name="connsiteY4" fmla="*/ 149192 h 510139"/>
              <a:gd name="connsiteX5" fmla="*/ 425115 w 457199"/>
              <a:gd name="connsiteY5" fmla="*/ 14438 h 510139"/>
              <a:gd name="connsiteX6" fmla="*/ 97856 w 457199"/>
              <a:gd name="connsiteY6" fmla="*/ 72189 h 510139"/>
              <a:gd name="connsiteX0" fmla="*/ 97856 w 457199"/>
              <a:gd name="connsiteY0" fmla="*/ 72189 h 510139"/>
              <a:gd name="connsiteX1" fmla="*/ 145983 w 457199"/>
              <a:gd name="connsiteY1" fmla="*/ 332072 h 510139"/>
              <a:gd name="connsiteX2" fmla="*/ 11229 w 457199"/>
              <a:gd name="connsiteY2" fmla="*/ 495701 h 510139"/>
              <a:gd name="connsiteX3" fmla="*/ 213360 w 457199"/>
              <a:gd name="connsiteY3" fmla="*/ 418699 h 510139"/>
              <a:gd name="connsiteX4" fmla="*/ 290362 w 457199"/>
              <a:gd name="connsiteY4" fmla="*/ 149192 h 510139"/>
              <a:gd name="connsiteX5" fmla="*/ 425115 w 457199"/>
              <a:gd name="connsiteY5" fmla="*/ 14438 h 510139"/>
              <a:gd name="connsiteX6" fmla="*/ 97856 w 457199"/>
              <a:gd name="connsiteY6" fmla="*/ 72189 h 510139"/>
              <a:gd name="connsiteX0" fmla="*/ 97856 w 457199"/>
              <a:gd name="connsiteY0" fmla="*/ 72189 h 510139"/>
              <a:gd name="connsiteX1" fmla="*/ 145983 w 457199"/>
              <a:gd name="connsiteY1" fmla="*/ 332072 h 510139"/>
              <a:gd name="connsiteX2" fmla="*/ 11229 w 457199"/>
              <a:gd name="connsiteY2" fmla="*/ 495701 h 510139"/>
              <a:gd name="connsiteX3" fmla="*/ 213360 w 457199"/>
              <a:gd name="connsiteY3" fmla="*/ 418699 h 510139"/>
              <a:gd name="connsiteX4" fmla="*/ 290362 w 457199"/>
              <a:gd name="connsiteY4" fmla="*/ 149192 h 510139"/>
              <a:gd name="connsiteX5" fmla="*/ 425115 w 457199"/>
              <a:gd name="connsiteY5" fmla="*/ 14438 h 510139"/>
              <a:gd name="connsiteX6" fmla="*/ 97856 w 457199"/>
              <a:gd name="connsiteY6" fmla="*/ 72189 h 510139"/>
              <a:gd name="connsiteX0" fmla="*/ 98391 w 457734"/>
              <a:gd name="connsiteY0" fmla="*/ 72189 h 505192"/>
              <a:gd name="connsiteX1" fmla="*/ 146518 w 457734"/>
              <a:gd name="connsiteY1" fmla="*/ 332072 h 505192"/>
              <a:gd name="connsiteX2" fmla="*/ 11764 w 457734"/>
              <a:gd name="connsiteY2" fmla="*/ 495701 h 505192"/>
              <a:gd name="connsiteX3" fmla="*/ 217103 w 457734"/>
              <a:gd name="connsiteY3" fmla="*/ 389021 h 505192"/>
              <a:gd name="connsiteX4" fmla="*/ 290897 w 457734"/>
              <a:gd name="connsiteY4" fmla="*/ 149192 h 505192"/>
              <a:gd name="connsiteX5" fmla="*/ 425650 w 457734"/>
              <a:gd name="connsiteY5" fmla="*/ 14438 h 505192"/>
              <a:gd name="connsiteX6" fmla="*/ 98391 w 457734"/>
              <a:gd name="connsiteY6" fmla="*/ 72189 h 505192"/>
              <a:gd name="connsiteX0" fmla="*/ 111091 w 470434"/>
              <a:gd name="connsiteY0" fmla="*/ 72189 h 522972"/>
              <a:gd name="connsiteX1" fmla="*/ 159218 w 470434"/>
              <a:gd name="connsiteY1" fmla="*/ 332072 h 522972"/>
              <a:gd name="connsiteX2" fmla="*/ 24464 w 470434"/>
              <a:gd name="connsiteY2" fmla="*/ 495701 h 522972"/>
              <a:gd name="connsiteX3" fmla="*/ 306003 w 470434"/>
              <a:gd name="connsiteY3" fmla="*/ 465221 h 522972"/>
              <a:gd name="connsiteX4" fmla="*/ 303597 w 470434"/>
              <a:gd name="connsiteY4" fmla="*/ 149192 h 522972"/>
              <a:gd name="connsiteX5" fmla="*/ 438350 w 470434"/>
              <a:gd name="connsiteY5" fmla="*/ 14438 h 522972"/>
              <a:gd name="connsiteX6" fmla="*/ 111091 w 470434"/>
              <a:gd name="connsiteY6" fmla="*/ 72189 h 522972"/>
              <a:gd name="connsiteX0" fmla="*/ 111091 w 470434"/>
              <a:gd name="connsiteY0" fmla="*/ 72189 h 522972"/>
              <a:gd name="connsiteX1" fmla="*/ 159218 w 470434"/>
              <a:gd name="connsiteY1" fmla="*/ 332072 h 522972"/>
              <a:gd name="connsiteX2" fmla="*/ 24464 w 470434"/>
              <a:gd name="connsiteY2" fmla="*/ 495701 h 522972"/>
              <a:gd name="connsiteX3" fmla="*/ 306003 w 470434"/>
              <a:gd name="connsiteY3" fmla="*/ 465221 h 522972"/>
              <a:gd name="connsiteX4" fmla="*/ 303597 w 470434"/>
              <a:gd name="connsiteY4" fmla="*/ 149192 h 522972"/>
              <a:gd name="connsiteX5" fmla="*/ 438350 w 470434"/>
              <a:gd name="connsiteY5" fmla="*/ 14438 h 522972"/>
              <a:gd name="connsiteX6" fmla="*/ 111091 w 470434"/>
              <a:gd name="connsiteY6" fmla="*/ 72189 h 522972"/>
              <a:gd name="connsiteX0" fmla="*/ 59355 w 418698"/>
              <a:gd name="connsiteY0" fmla="*/ 72189 h 516556"/>
              <a:gd name="connsiteX1" fmla="*/ 107482 w 418698"/>
              <a:gd name="connsiteY1" fmla="*/ 332072 h 516556"/>
              <a:gd name="connsiteX2" fmla="*/ 24464 w 418698"/>
              <a:gd name="connsiteY2" fmla="*/ 457200 h 516556"/>
              <a:gd name="connsiteX3" fmla="*/ 254267 w 418698"/>
              <a:gd name="connsiteY3" fmla="*/ 465221 h 516556"/>
              <a:gd name="connsiteX4" fmla="*/ 251861 w 418698"/>
              <a:gd name="connsiteY4" fmla="*/ 149192 h 516556"/>
              <a:gd name="connsiteX5" fmla="*/ 386614 w 418698"/>
              <a:gd name="connsiteY5" fmla="*/ 14438 h 516556"/>
              <a:gd name="connsiteX6" fmla="*/ 59355 w 418698"/>
              <a:gd name="connsiteY6" fmla="*/ 72189 h 516556"/>
              <a:gd name="connsiteX0" fmla="*/ 135555 w 494898"/>
              <a:gd name="connsiteY0" fmla="*/ 72189 h 555592"/>
              <a:gd name="connsiteX1" fmla="*/ 183682 w 494898"/>
              <a:gd name="connsiteY1" fmla="*/ 332072 h 555592"/>
              <a:gd name="connsiteX2" fmla="*/ 24464 w 494898"/>
              <a:gd name="connsiteY2" fmla="*/ 533400 h 555592"/>
              <a:gd name="connsiteX3" fmla="*/ 330467 w 494898"/>
              <a:gd name="connsiteY3" fmla="*/ 465221 h 555592"/>
              <a:gd name="connsiteX4" fmla="*/ 328061 w 494898"/>
              <a:gd name="connsiteY4" fmla="*/ 149192 h 555592"/>
              <a:gd name="connsiteX5" fmla="*/ 462814 w 494898"/>
              <a:gd name="connsiteY5" fmla="*/ 14438 h 555592"/>
              <a:gd name="connsiteX6" fmla="*/ 135555 w 494898"/>
              <a:gd name="connsiteY6" fmla="*/ 72189 h 555592"/>
              <a:gd name="connsiteX0" fmla="*/ 211755 w 571098"/>
              <a:gd name="connsiteY0" fmla="*/ 72189 h 555592"/>
              <a:gd name="connsiteX1" fmla="*/ 259882 w 571098"/>
              <a:gd name="connsiteY1" fmla="*/ 332072 h 555592"/>
              <a:gd name="connsiteX2" fmla="*/ 24464 w 571098"/>
              <a:gd name="connsiteY2" fmla="*/ 533400 h 555592"/>
              <a:gd name="connsiteX3" fmla="*/ 406667 w 571098"/>
              <a:gd name="connsiteY3" fmla="*/ 465221 h 555592"/>
              <a:gd name="connsiteX4" fmla="*/ 404261 w 571098"/>
              <a:gd name="connsiteY4" fmla="*/ 149192 h 555592"/>
              <a:gd name="connsiteX5" fmla="*/ 539014 w 571098"/>
              <a:gd name="connsiteY5" fmla="*/ 14438 h 555592"/>
              <a:gd name="connsiteX6" fmla="*/ 211755 w 571098"/>
              <a:gd name="connsiteY6" fmla="*/ 72189 h 555592"/>
              <a:gd name="connsiteX0" fmla="*/ 135555 w 494898"/>
              <a:gd name="connsiteY0" fmla="*/ 72189 h 631792"/>
              <a:gd name="connsiteX1" fmla="*/ 183682 w 494898"/>
              <a:gd name="connsiteY1" fmla="*/ 332072 h 631792"/>
              <a:gd name="connsiteX2" fmla="*/ 24464 w 494898"/>
              <a:gd name="connsiteY2" fmla="*/ 609600 h 631792"/>
              <a:gd name="connsiteX3" fmla="*/ 330467 w 494898"/>
              <a:gd name="connsiteY3" fmla="*/ 465221 h 631792"/>
              <a:gd name="connsiteX4" fmla="*/ 328061 w 494898"/>
              <a:gd name="connsiteY4" fmla="*/ 149192 h 631792"/>
              <a:gd name="connsiteX5" fmla="*/ 462814 w 494898"/>
              <a:gd name="connsiteY5" fmla="*/ 14438 h 631792"/>
              <a:gd name="connsiteX6" fmla="*/ 135555 w 494898"/>
              <a:gd name="connsiteY6" fmla="*/ 72189 h 631792"/>
              <a:gd name="connsiteX0" fmla="*/ 211755 w 571098"/>
              <a:gd name="connsiteY0" fmla="*/ 72189 h 555592"/>
              <a:gd name="connsiteX1" fmla="*/ 259882 w 571098"/>
              <a:gd name="connsiteY1" fmla="*/ 332072 h 555592"/>
              <a:gd name="connsiteX2" fmla="*/ 24464 w 571098"/>
              <a:gd name="connsiteY2" fmla="*/ 533400 h 555592"/>
              <a:gd name="connsiteX3" fmla="*/ 406667 w 571098"/>
              <a:gd name="connsiteY3" fmla="*/ 465221 h 555592"/>
              <a:gd name="connsiteX4" fmla="*/ 404261 w 571098"/>
              <a:gd name="connsiteY4" fmla="*/ 149192 h 555592"/>
              <a:gd name="connsiteX5" fmla="*/ 539014 w 571098"/>
              <a:gd name="connsiteY5" fmla="*/ 14438 h 555592"/>
              <a:gd name="connsiteX6" fmla="*/ 211755 w 571098"/>
              <a:gd name="connsiteY6" fmla="*/ 72189 h 555592"/>
              <a:gd name="connsiteX0" fmla="*/ 211755 w 571098"/>
              <a:gd name="connsiteY0" fmla="*/ 72189 h 555592"/>
              <a:gd name="connsiteX1" fmla="*/ 259882 w 571098"/>
              <a:gd name="connsiteY1" fmla="*/ 332072 h 555592"/>
              <a:gd name="connsiteX2" fmla="*/ 24464 w 571098"/>
              <a:gd name="connsiteY2" fmla="*/ 533400 h 555592"/>
              <a:gd name="connsiteX3" fmla="*/ 406667 w 571098"/>
              <a:gd name="connsiteY3" fmla="*/ 465221 h 555592"/>
              <a:gd name="connsiteX4" fmla="*/ 404261 w 571098"/>
              <a:gd name="connsiteY4" fmla="*/ 149192 h 555592"/>
              <a:gd name="connsiteX5" fmla="*/ 539014 w 571098"/>
              <a:gd name="connsiteY5" fmla="*/ 14438 h 555592"/>
              <a:gd name="connsiteX6" fmla="*/ 211755 w 571098"/>
              <a:gd name="connsiteY6" fmla="*/ 72189 h 555592"/>
              <a:gd name="connsiteX0" fmla="*/ 211755 w 513748"/>
              <a:gd name="connsiteY0" fmla="*/ 86627 h 570030"/>
              <a:gd name="connsiteX1" fmla="*/ 259882 w 513748"/>
              <a:gd name="connsiteY1" fmla="*/ 346510 h 570030"/>
              <a:gd name="connsiteX2" fmla="*/ 24464 w 513748"/>
              <a:gd name="connsiteY2" fmla="*/ 547838 h 570030"/>
              <a:gd name="connsiteX3" fmla="*/ 406667 w 513748"/>
              <a:gd name="connsiteY3" fmla="*/ 479659 h 570030"/>
              <a:gd name="connsiteX4" fmla="*/ 404261 w 513748"/>
              <a:gd name="connsiteY4" fmla="*/ 163630 h 570030"/>
              <a:gd name="connsiteX5" fmla="*/ 481664 w 513748"/>
              <a:gd name="connsiteY5" fmla="*/ 14438 h 570030"/>
              <a:gd name="connsiteX6" fmla="*/ 211755 w 513748"/>
              <a:gd name="connsiteY6" fmla="*/ 86627 h 570030"/>
              <a:gd name="connsiteX0" fmla="*/ 211755 w 481664"/>
              <a:gd name="connsiteY0" fmla="*/ 86627 h 570030"/>
              <a:gd name="connsiteX1" fmla="*/ 259882 w 481664"/>
              <a:gd name="connsiteY1" fmla="*/ 346510 h 570030"/>
              <a:gd name="connsiteX2" fmla="*/ 24464 w 481664"/>
              <a:gd name="connsiteY2" fmla="*/ 547838 h 570030"/>
              <a:gd name="connsiteX3" fmla="*/ 406667 w 481664"/>
              <a:gd name="connsiteY3" fmla="*/ 479659 h 570030"/>
              <a:gd name="connsiteX4" fmla="*/ 404261 w 481664"/>
              <a:gd name="connsiteY4" fmla="*/ 163630 h 570030"/>
              <a:gd name="connsiteX5" fmla="*/ 481664 w 481664"/>
              <a:gd name="connsiteY5" fmla="*/ 14438 h 570030"/>
              <a:gd name="connsiteX6" fmla="*/ 211755 w 481664"/>
              <a:gd name="connsiteY6" fmla="*/ 86627 h 570030"/>
              <a:gd name="connsiteX0" fmla="*/ 211755 w 481664"/>
              <a:gd name="connsiteY0" fmla="*/ 79483 h 562886"/>
              <a:gd name="connsiteX1" fmla="*/ 259882 w 481664"/>
              <a:gd name="connsiteY1" fmla="*/ 339366 h 562886"/>
              <a:gd name="connsiteX2" fmla="*/ 24464 w 481664"/>
              <a:gd name="connsiteY2" fmla="*/ 540694 h 562886"/>
              <a:gd name="connsiteX3" fmla="*/ 406667 w 481664"/>
              <a:gd name="connsiteY3" fmla="*/ 472515 h 562886"/>
              <a:gd name="connsiteX4" fmla="*/ 404261 w 481664"/>
              <a:gd name="connsiteY4" fmla="*/ 156486 h 562886"/>
              <a:gd name="connsiteX5" fmla="*/ 481664 w 481664"/>
              <a:gd name="connsiteY5" fmla="*/ 7294 h 562886"/>
              <a:gd name="connsiteX6" fmla="*/ 211755 w 481664"/>
              <a:gd name="connsiteY6" fmla="*/ 79483 h 562886"/>
              <a:gd name="connsiteX0" fmla="*/ 211755 w 481664"/>
              <a:gd name="connsiteY0" fmla="*/ 79483 h 562886"/>
              <a:gd name="connsiteX1" fmla="*/ 259882 w 481664"/>
              <a:gd name="connsiteY1" fmla="*/ 339366 h 562886"/>
              <a:gd name="connsiteX2" fmla="*/ 24464 w 481664"/>
              <a:gd name="connsiteY2" fmla="*/ 540694 h 562886"/>
              <a:gd name="connsiteX3" fmla="*/ 406667 w 481664"/>
              <a:gd name="connsiteY3" fmla="*/ 472515 h 562886"/>
              <a:gd name="connsiteX4" fmla="*/ 404261 w 481664"/>
              <a:gd name="connsiteY4" fmla="*/ 156486 h 562886"/>
              <a:gd name="connsiteX5" fmla="*/ 481664 w 481664"/>
              <a:gd name="connsiteY5" fmla="*/ 7294 h 562886"/>
              <a:gd name="connsiteX6" fmla="*/ 211755 w 481664"/>
              <a:gd name="connsiteY6" fmla="*/ 79483 h 562886"/>
              <a:gd name="connsiteX0" fmla="*/ 211755 w 481664"/>
              <a:gd name="connsiteY0" fmla="*/ 79483 h 562886"/>
              <a:gd name="connsiteX1" fmla="*/ 259882 w 481664"/>
              <a:gd name="connsiteY1" fmla="*/ 339366 h 562886"/>
              <a:gd name="connsiteX2" fmla="*/ 24464 w 481664"/>
              <a:gd name="connsiteY2" fmla="*/ 540694 h 562886"/>
              <a:gd name="connsiteX3" fmla="*/ 406667 w 481664"/>
              <a:gd name="connsiteY3" fmla="*/ 472515 h 562886"/>
              <a:gd name="connsiteX4" fmla="*/ 404261 w 481664"/>
              <a:gd name="connsiteY4" fmla="*/ 156486 h 562886"/>
              <a:gd name="connsiteX5" fmla="*/ 481664 w 481664"/>
              <a:gd name="connsiteY5" fmla="*/ 7294 h 562886"/>
              <a:gd name="connsiteX6" fmla="*/ 211755 w 481664"/>
              <a:gd name="connsiteY6" fmla="*/ 79483 h 562886"/>
              <a:gd name="connsiteX0" fmla="*/ 211755 w 481664"/>
              <a:gd name="connsiteY0" fmla="*/ 79483 h 562886"/>
              <a:gd name="connsiteX1" fmla="*/ 259882 w 481664"/>
              <a:gd name="connsiteY1" fmla="*/ 339366 h 562886"/>
              <a:gd name="connsiteX2" fmla="*/ 24464 w 481664"/>
              <a:gd name="connsiteY2" fmla="*/ 540694 h 562886"/>
              <a:gd name="connsiteX3" fmla="*/ 406667 w 481664"/>
              <a:gd name="connsiteY3" fmla="*/ 472515 h 562886"/>
              <a:gd name="connsiteX4" fmla="*/ 404261 w 481664"/>
              <a:gd name="connsiteY4" fmla="*/ 156486 h 562886"/>
              <a:gd name="connsiteX5" fmla="*/ 481664 w 481664"/>
              <a:gd name="connsiteY5" fmla="*/ 7294 h 562886"/>
              <a:gd name="connsiteX6" fmla="*/ 211755 w 481664"/>
              <a:gd name="connsiteY6" fmla="*/ 79483 h 562886"/>
              <a:gd name="connsiteX0" fmla="*/ 211755 w 481664"/>
              <a:gd name="connsiteY0" fmla="*/ 79483 h 562886"/>
              <a:gd name="connsiteX1" fmla="*/ 259882 w 481664"/>
              <a:gd name="connsiteY1" fmla="*/ 339366 h 562886"/>
              <a:gd name="connsiteX2" fmla="*/ 24464 w 481664"/>
              <a:gd name="connsiteY2" fmla="*/ 540694 h 562886"/>
              <a:gd name="connsiteX3" fmla="*/ 406667 w 481664"/>
              <a:gd name="connsiteY3" fmla="*/ 472515 h 562886"/>
              <a:gd name="connsiteX4" fmla="*/ 404261 w 481664"/>
              <a:gd name="connsiteY4" fmla="*/ 156486 h 562886"/>
              <a:gd name="connsiteX5" fmla="*/ 481664 w 481664"/>
              <a:gd name="connsiteY5" fmla="*/ 7294 h 562886"/>
              <a:gd name="connsiteX6" fmla="*/ 211755 w 481664"/>
              <a:gd name="connsiteY6" fmla="*/ 79483 h 562886"/>
              <a:gd name="connsiteX0" fmla="*/ 211755 w 481664"/>
              <a:gd name="connsiteY0" fmla="*/ 79483 h 562886"/>
              <a:gd name="connsiteX1" fmla="*/ 259882 w 481664"/>
              <a:gd name="connsiteY1" fmla="*/ 339366 h 562886"/>
              <a:gd name="connsiteX2" fmla="*/ 24464 w 481664"/>
              <a:gd name="connsiteY2" fmla="*/ 540694 h 562886"/>
              <a:gd name="connsiteX3" fmla="*/ 406667 w 481664"/>
              <a:gd name="connsiteY3" fmla="*/ 472515 h 562886"/>
              <a:gd name="connsiteX4" fmla="*/ 404261 w 481664"/>
              <a:gd name="connsiteY4" fmla="*/ 156486 h 562886"/>
              <a:gd name="connsiteX5" fmla="*/ 481664 w 481664"/>
              <a:gd name="connsiteY5" fmla="*/ 7294 h 562886"/>
              <a:gd name="connsiteX6" fmla="*/ 211755 w 481664"/>
              <a:gd name="connsiteY6" fmla="*/ 79483 h 562886"/>
              <a:gd name="connsiteX0" fmla="*/ 211755 w 481664"/>
              <a:gd name="connsiteY0" fmla="*/ 79483 h 562886"/>
              <a:gd name="connsiteX1" fmla="*/ 259882 w 481664"/>
              <a:gd name="connsiteY1" fmla="*/ 339366 h 562886"/>
              <a:gd name="connsiteX2" fmla="*/ 24464 w 481664"/>
              <a:gd name="connsiteY2" fmla="*/ 540694 h 562886"/>
              <a:gd name="connsiteX3" fmla="*/ 406667 w 481664"/>
              <a:gd name="connsiteY3" fmla="*/ 472515 h 562886"/>
              <a:gd name="connsiteX4" fmla="*/ 404261 w 481664"/>
              <a:gd name="connsiteY4" fmla="*/ 156486 h 562886"/>
              <a:gd name="connsiteX5" fmla="*/ 481664 w 481664"/>
              <a:gd name="connsiteY5" fmla="*/ 7294 h 562886"/>
              <a:gd name="connsiteX6" fmla="*/ 211755 w 481664"/>
              <a:gd name="connsiteY6" fmla="*/ 79483 h 562886"/>
              <a:gd name="connsiteX0" fmla="*/ 211755 w 481664"/>
              <a:gd name="connsiteY0" fmla="*/ 155683 h 639086"/>
              <a:gd name="connsiteX1" fmla="*/ 259882 w 481664"/>
              <a:gd name="connsiteY1" fmla="*/ 415566 h 639086"/>
              <a:gd name="connsiteX2" fmla="*/ 24464 w 481664"/>
              <a:gd name="connsiteY2" fmla="*/ 616894 h 639086"/>
              <a:gd name="connsiteX3" fmla="*/ 406667 w 481664"/>
              <a:gd name="connsiteY3" fmla="*/ 548715 h 639086"/>
              <a:gd name="connsiteX4" fmla="*/ 404261 w 481664"/>
              <a:gd name="connsiteY4" fmla="*/ 232686 h 639086"/>
              <a:gd name="connsiteX5" fmla="*/ 481664 w 481664"/>
              <a:gd name="connsiteY5" fmla="*/ 7294 h 639086"/>
              <a:gd name="connsiteX6" fmla="*/ 211755 w 481664"/>
              <a:gd name="connsiteY6" fmla="*/ 155683 h 639086"/>
              <a:gd name="connsiteX0" fmla="*/ 211755 w 481664"/>
              <a:gd name="connsiteY0" fmla="*/ 148389 h 631792"/>
              <a:gd name="connsiteX1" fmla="*/ 259882 w 481664"/>
              <a:gd name="connsiteY1" fmla="*/ 408272 h 631792"/>
              <a:gd name="connsiteX2" fmla="*/ 24464 w 481664"/>
              <a:gd name="connsiteY2" fmla="*/ 609600 h 631792"/>
              <a:gd name="connsiteX3" fmla="*/ 406667 w 481664"/>
              <a:gd name="connsiteY3" fmla="*/ 541421 h 631792"/>
              <a:gd name="connsiteX4" fmla="*/ 404261 w 481664"/>
              <a:gd name="connsiteY4" fmla="*/ 225392 h 631792"/>
              <a:gd name="connsiteX5" fmla="*/ 481664 w 481664"/>
              <a:gd name="connsiteY5" fmla="*/ 0 h 631792"/>
              <a:gd name="connsiteX6" fmla="*/ 211755 w 481664"/>
              <a:gd name="connsiteY6" fmla="*/ 148389 h 631792"/>
              <a:gd name="connsiteX0" fmla="*/ 211755 w 481664"/>
              <a:gd name="connsiteY0" fmla="*/ 148389 h 631792"/>
              <a:gd name="connsiteX1" fmla="*/ 259882 w 481664"/>
              <a:gd name="connsiteY1" fmla="*/ 408272 h 631792"/>
              <a:gd name="connsiteX2" fmla="*/ 24464 w 481664"/>
              <a:gd name="connsiteY2" fmla="*/ 609600 h 631792"/>
              <a:gd name="connsiteX3" fmla="*/ 406667 w 481664"/>
              <a:gd name="connsiteY3" fmla="*/ 541421 h 631792"/>
              <a:gd name="connsiteX4" fmla="*/ 329264 w 481664"/>
              <a:gd name="connsiteY4" fmla="*/ 228600 h 631792"/>
              <a:gd name="connsiteX5" fmla="*/ 481664 w 481664"/>
              <a:gd name="connsiteY5" fmla="*/ 0 h 631792"/>
              <a:gd name="connsiteX6" fmla="*/ 211755 w 481664"/>
              <a:gd name="connsiteY6" fmla="*/ 148389 h 631792"/>
              <a:gd name="connsiteX0" fmla="*/ 211755 w 481664"/>
              <a:gd name="connsiteY0" fmla="*/ 148389 h 631792"/>
              <a:gd name="connsiteX1" fmla="*/ 259882 w 481664"/>
              <a:gd name="connsiteY1" fmla="*/ 408272 h 631792"/>
              <a:gd name="connsiteX2" fmla="*/ 24464 w 481664"/>
              <a:gd name="connsiteY2" fmla="*/ 609600 h 631792"/>
              <a:gd name="connsiteX3" fmla="*/ 406667 w 481664"/>
              <a:gd name="connsiteY3" fmla="*/ 541421 h 631792"/>
              <a:gd name="connsiteX4" fmla="*/ 329264 w 481664"/>
              <a:gd name="connsiteY4" fmla="*/ 228600 h 631792"/>
              <a:gd name="connsiteX5" fmla="*/ 481664 w 481664"/>
              <a:gd name="connsiteY5" fmla="*/ 0 h 631792"/>
              <a:gd name="connsiteX6" fmla="*/ 211755 w 481664"/>
              <a:gd name="connsiteY6" fmla="*/ 148389 h 631792"/>
              <a:gd name="connsiteX0" fmla="*/ 187291 w 457200"/>
              <a:gd name="connsiteY0" fmla="*/ 148389 h 631792"/>
              <a:gd name="connsiteX1" fmla="*/ 235418 w 457200"/>
              <a:gd name="connsiteY1" fmla="*/ 408272 h 631792"/>
              <a:gd name="connsiteX2" fmla="*/ 0 w 457200"/>
              <a:gd name="connsiteY2" fmla="*/ 609600 h 631792"/>
              <a:gd name="connsiteX3" fmla="*/ 382203 w 457200"/>
              <a:gd name="connsiteY3" fmla="*/ 541421 h 631792"/>
              <a:gd name="connsiteX4" fmla="*/ 304800 w 457200"/>
              <a:gd name="connsiteY4" fmla="*/ 228600 h 631792"/>
              <a:gd name="connsiteX5" fmla="*/ 457200 w 457200"/>
              <a:gd name="connsiteY5" fmla="*/ 0 h 631792"/>
              <a:gd name="connsiteX6" fmla="*/ 187291 w 457200"/>
              <a:gd name="connsiteY6" fmla="*/ 148389 h 631792"/>
              <a:gd name="connsiteX0" fmla="*/ 187291 w 457200"/>
              <a:gd name="connsiteY0" fmla="*/ 148389 h 612742"/>
              <a:gd name="connsiteX1" fmla="*/ 235418 w 457200"/>
              <a:gd name="connsiteY1" fmla="*/ 408272 h 612742"/>
              <a:gd name="connsiteX2" fmla="*/ 0 w 457200"/>
              <a:gd name="connsiteY2" fmla="*/ 609600 h 612742"/>
              <a:gd name="connsiteX3" fmla="*/ 382203 w 457200"/>
              <a:gd name="connsiteY3" fmla="*/ 541421 h 612742"/>
              <a:gd name="connsiteX4" fmla="*/ 304800 w 457200"/>
              <a:gd name="connsiteY4" fmla="*/ 228600 h 612742"/>
              <a:gd name="connsiteX5" fmla="*/ 457200 w 457200"/>
              <a:gd name="connsiteY5" fmla="*/ 0 h 612742"/>
              <a:gd name="connsiteX6" fmla="*/ 187291 w 457200"/>
              <a:gd name="connsiteY6" fmla="*/ 148389 h 612742"/>
              <a:gd name="connsiteX0" fmla="*/ 187291 w 457200"/>
              <a:gd name="connsiteY0" fmla="*/ 148389 h 612742"/>
              <a:gd name="connsiteX1" fmla="*/ 235418 w 457200"/>
              <a:gd name="connsiteY1" fmla="*/ 408272 h 612742"/>
              <a:gd name="connsiteX2" fmla="*/ 0 w 457200"/>
              <a:gd name="connsiteY2" fmla="*/ 609600 h 612742"/>
              <a:gd name="connsiteX3" fmla="*/ 382203 w 457200"/>
              <a:gd name="connsiteY3" fmla="*/ 541421 h 612742"/>
              <a:gd name="connsiteX4" fmla="*/ 304800 w 457200"/>
              <a:gd name="connsiteY4" fmla="*/ 228600 h 612742"/>
              <a:gd name="connsiteX5" fmla="*/ 457200 w 457200"/>
              <a:gd name="connsiteY5" fmla="*/ 0 h 612742"/>
              <a:gd name="connsiteX6" fmla="*/ 187291 w 457200"/>
              <a:gd name="connsiteY6" fmla="*/ 148389 h 612742"/>
              <a:gd name="connsiteX0" fmla="*/ 187291 w 457200"/>
              <a:gd name="connsiteY0" fmla="*/ 148389 h 612742"/>
              <a:gd name="connsiteX1" fmla="*/ 235418 w 457200"/>
              <a:gd name="connsiteY1" fmla="*/ 408272 h 612742"/>
              <a:gd name="connsiteX2" fmla="*/ 0 w 457200"/>
              <a:gd name="connsiteY2" fmla="*/ 609600 h 612742"/>
              <a:gd name="connsiteX3" fmla="*/ 382203 w 457200"/>
              <a:gd name="connsiteY3" fmla="*/ 541421 h 612742"/>
              <a:gd name="connsiteX4" fmla="*/ 304800 w 457200"/>
              <a:gd name="connsiteY4" fmla="*/ 228600 h 612742"/>
              <a:gd name="connsiteX5" fmla="*/ 457200 w 457200"/>
              <a:gd name="connsiteY5" fmla="*/ 0 h 612742"/>
              <a:gd name="connsiteX6" fmla="*/ 187291 w 457200"/>
              <a:gd name="connsiteY6" fmla="*/ 148389 h 612742"/>
              <a:gd name="connsiteX0" fmla="*/ 187291 w 457200"/>
              <a:gd name="connsiteY0" fmla="*/ 148389 h 612742"/>
              <a:gd name="connsiteX1" fmla="*/ 235418 w 457200"/>
              <a:gd name="connsiteY1" fmla="*/ 408272 h 612742"/>
              <a:gd name="connsiteX2" fmla="*/ 0 w 457200"/>
              <a:gd name="connsiteY2" fmla="*/ 609600 h 612742"/>
              <a:gd name="connsiteX3" fmla="*/ 382203 w 457200"/>
              <a:gd name="connsiteY3" fmla="*/ 541421 h 612742"/>
              <a:gd name="connsiteX4" fmla="*/ 304800 w 457200"/>
              <a:gd name="connsiteY4" fmla="*/ 228600 h 612742"/>
              <a:gd name="connsiteX5" fmla="*/ 457200 w 457200"/>
              <a:gd name="connsiteY5" fmla="*/ 0 h 612742"/>
              <a:gd name="connsiteX6" fmla="*/ 187291 w 457200"/>
              <a:gd name="connsiteY6" fmla="*/ 148389 h 612742"/>
              <a:gd name="connsiteX0" fmla="*/ 187291 w 457200"/>
              <a:gd name="connsiteY0" fmla="*/ 148389 h 612742"/>
              <a:gd name="connsiteX1" fmla="*/ 235418 w 457200"/>
              <a:gd name="connsiteY1" fmla="*/ 408272 h 612742"/>
              <a:gd name="connsiteX2" fmla="*/ 0 w 457200"/>
              <a:gd name="connsiteY2" fmla="*/ 609600 h 612742"/>
              <a:gd name="connsiteX3" fmla="*/ 382203 w 457200"/>
              <a:gd name="connsiteY3" fmla="*/ 541421 h 612742"/>
              <a:gd name="connsiteX4" fmla="*/ 304800 w 457200"/>
              <a:gd name="connsiteY4" fmla="*/ 228600 h 612742"/>
              <a:gd name="connsiteX5" fmla="*/ 457200 w 457200"/>
              <a:gd name="connsiteY5" fmla="*/ 0 h 612742"/>
              <a:gd name="connsiteX6" fmla="*/ 187291 w 457200"/>
              <a:gd name="connsiteY6" fmla="*/ 148389 h 612742"/>
              <a:gd name="connsiteX0" fmla="*/ 187291 w 457200"/>
              <a:gd name="connsiteY0" fmla="*/ 148389 h 612742"/>
              <a:gd name="connsiteX1" fmla="*/ 235418 w 457200"/>
              <a:gd name="connsiteY1" fmla="*/ 408272 h 612742"/>
              <a:gd name="connsiteX2" fmla="*/ 0 w 457200"/>
              <a:gd name="connsiteY2" fmla="*/ 609600 h 612742"/>
              <a:gd name="connsiteX3" fmla="*/ 381000 w 457200"/>
              <a:gd name="connsiteY3" fmla="*/ 457200 h 612742"/>
              <a:gd name="connsiteX4" fmla="*/ 304800 w 457200"/>
              <a:gd name="connsiteY4" fmla="*/ 228600 h 612742"/>
              <a:gd name="connsiteX5" fmla="*/ 457200 w 457200"/>
              <a:gd name="connsiteY5" fmla="*/ 0 h 612742"/>
              <a:gd name="connsiteX6" fmla="*/ 187291 w 457200"/>
              <a:gd name="connsiteY6" fmla="*/ 148389 h 612742"/>
              <a:gd name="connsiteX0" fmla="*/ 187291 w 457200"/>
              <a:gd name="connsiteY0" fmla="*/ 181727 h 612742"/>
              <a:gd name="connsiteX1" fmla="*/ 235418 w 457200"/>
              <a:gd name="connsiteY1" fmla="*/ 408272 h 612742"/>
              <a:gd name="connsiteX2" fmla="*/ 0 w 457200"/>
              <a:gd name="connsiteY2" fmla="*/ 609600 h 612742"/>
              <a:gd name="connsiteX3" fmla="*/ 381000 w 457200"/>
              <a:gd name="connsiteY3" fmla="*/ 457200 h 612742"/>
              <a:gd name="connsiteX4" fmla="*/ 304800 w 457200"/>
              <a:gd name="connsiteY4" fmla="*/ 228600 h 612742"/>
              <a:gd name="connsiteX5" fmla="*/ 457200 w 457200"/>
              <a:gd name="connsiteY5" fmla="*/ 0 h 612742"/>
              <a:gd name="connsiteX6" fmla="*/ 187291 w 457200"/>
              <a:gd name="connsiteY6" fmla="*/ 181727 h 612742"/>
              <a:gd name="connsiteX0" fmla="*/ 111091 w 381000"/>
              <a:gd name="connsiteY0" fmla="*/ 181727 h 612742"/>
              <a:gd name="connsiteX1" fmla="*/ 159218 w 381000"/>
              <a:gd name="connsiteY1" fmla="*/ 408272 h 612742"/>
              <a:gd name="connsiteX2" fmla="*/ 0 w 381000"/>
              <a:gd name="connsiteY2" fmla="*/ 609600 h 612742"/>
              <a:gd name="connsiteX3" fmla="*/ 304800 w 381000"/>
              <a:gd name="connsiteY3" fmla="*/ 457200 h 612742"/>
              <a:gd name="connsiteX4" fmla="*/ 228600 w 381000"/>
              <a:gd name="connsiteY4" fmla="*/ 228600 h 612742"/>
              <a:gd name="connsiteX5" fmla="*/ 381000 w 381000"/>
              <a:gd name="connsiteY5" fmla="*/ 0 h 612742"/>
              <a:gd name="connsiteX6" fmla="*/ 111091 w 381000"/>
              <a:gd name="connsiteY6" fmla="*/ 181727 h 612742"/>
              <a:gd name="connsiteX0" fmla="*/ 111091 w 381000"/>
              <a:gd name="connsiteY0" fmla="*/ 181727 h 609600"/>
              <a:gd name="connsiteX1" fmla="*/ 159218 w 381000"/>
              <a:gd name="connsiteY1" fmla="*/ 408272 h 609600"/>
              <a:gd name="connsiteX2" fmla="*/ 0 w 381000"/>
              <a:gd name="connsiteY2" fmla="*/ 609600 h 609600"/>
              <a:gd name="connsiteX3" fmla="*/ 304800 w 381000"/>
              <a:gd name="connsiteY3" fmla="*/ 457200 h 609600"/>
              <a:gd name="connsiteX4" fmla="*/ 228600 w 381000"/>
              <a:gd name="connsiteY4" fmla="*/ 228600 h 609600"/>
              <a:gd name="connsiteX5" fmla="*/ 381000 w 381000"/>
              <a:gd name="connsiteY5" fmla="*/ 0 h 609600"/>
              <a:gd name="connsiteX6" fmla="*/ 111091 w 381000"/>
              <a:gd name="connsiteY6" fmla="*/ 181727 h 609600"/>
              <a:gd name="connsiteX0" fmla="*/ 111091 w 381000"/>
              <a:gd name="connsiteY0" fmla="*/ 181727 h 609600"/>
              <a:gd name="connsiteX1" fmla="*/ 159218 w 381000"/>
              <a:gd name="connsiteY1" fmla="*/ 408272 h 609600"/>
              <a:gd name="connsiteX2" fmla="*/ 0 w 381000"/>
              <a:gd name="connsiteY2" fmla="*/ 609600 h 609600"/>
              <a:gd name="connsiteX3" fmla="*/ 304800 w 381000"/>
              <a:gd name="connsiteY3" fmla="*/ 457200 h 609600"/>
              <a:gd name="connsiteX4" fmla="*/ 228600 w 381000"/>
              <a:gd name="connsiteY4" fmla="*/ 228600 h 609600"/>
              <a:gd name="connsiteX5" fmla="*/ 381000 w 381000"/>
              <a:gd name="connsiteY5" fmla="*/ 0 h 609600"/>
              <a:gd name="connsiteX6" fmla="*/ 111091 w 381000"/>
              <a:gd name="connsiteY6" fmla="*/ 181727 h 609600"/>
              <a:gd name="connsiteX0" fmla="*/ 111091 w 381000"/>
              <a:gd name="connsiteY0" fmla="*/ 181727 h 609600"/>
              <a:gd name="connsiteX1" fmla="*/ 159218 w 381000"/>
              <a:gd name="connsiteY1" fmla="*/ 408272 h 609600"/>
              <a:gd name="connsiteX2" fmla="*/ 0 w 381000"/>
              <a:gd name="connsiteY2" fmla="*/ 609600 h 609600"/>
              <a:gd name="connsiteX3" fmla="*/ 304800 w 381000"/>
              <a:gd name="connsiteY3" fmla="*/ 457200 h 609600"/>
              <a:gd name="connsiteX4" fmla="*/ 228600 w 381000"/>
              <a:gd name="connsiteY4" fmla="*/ 228600 h 609600"/>
              <a:gd name="connsiteX5" fmla="*/ 381000 w 381000"/>
              <a:gd name="connsiteY5" fmla="*/ 0 h 609600"/>
              <a:gd name="connsiteX6" fmla="*/ 111091 w 381000"/>
              <a:gd name="connsiteY6" fmla="*/ 181727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000" h="609600">
                <a:moveTo>
                  <a:pt x="111091" y="181727"/>
                </a:moveTo>
                <a:cubicBezTo>
                  <a:pt x="128896" y="270410"/>
                  <a:pt x="161858" y="357598"/>
                  <a:pt x="159218" y="408272"/>
                </a:cubicBezTo>
                <a:cubicBezTo>
                  <a:pt x="92284" y="482759"/>
                  <a:pt x="92217" y="511209"/>
                  <a:pt x="0" y="609600"/>
                </a:cubicBezTo>
                <a:cubicBezTo>
                  <a:pt x="126859" y="555592"/>
                  <a:pt x="224832" y="483135"/>
                  <a:pt x="304800" y="457200"/>
                </a:cubicBezTo>
                <a:cubicBezTo>
                  <a:pt x="282374" y="362209"/>
                  <a:pt x="251820" y="310900"/>
                  <a:pt x="228600" y="228600"/>
                </a:cubicBezTo>
                <a:cubicBezTo>
                  <a:pt x="274437" y="146301"/>
                  <a:pt x="353553" y="73969"/>
                  <a:pt x="381000" y="0"/>
                </a:cubicBezTo>
                <a:cubicBezTo>
                  <a:pt x="277479" y="40331"/>
                  <a:pt x="195680" y="152576"/>
                  <a:pt x="111091" y="1817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10" idx="2"/>
          </p:cNvCxnSpPr>
          <p:nvPr/>
        </p:nvCxnSpPr>
        <p:spPr>
          <a:xfrm rot="5400000">
            <a:off x="616269" y="3259752"/>
            <a:ext cx="619781" cy="23516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6" idx="2"/>
          </p:cNvCxnSpPr>
          <p:nvPr/>
        </p:nvCxnSpPr>
        <p:spPr>
          <a:xfrm rot="5400000">
            <a:off x="2946181" y="3292040"/>
            <a:ext cx="543580" cy="3514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2"/>
          </p:cNvCxnSpPr>
          <p:nvPr/>
        </p:nvCxnSpPr>
        <p:spPr>
          <a:xfrm rot="5400000">
            <a:off x="4089180" y="3292040"/>
            <a:ext cx="543580" cy="3514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0" idx="2"/>
          </p:cNvCxnSpPr>
          <p:nvPr/>
        </p:nvCxnSpPr>
        <p:spPr>
          <a:xfrm rot="5400000">
            <a:off x="5308381" y="3215840"/>
            <a:ext cx="543580" cy="3514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4610101" y="2933701"/>
            <a:ext cx="1066801" cy="76199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4" idx="2"/>
          </p:cNvCxnSpPr>
          <p:nvPr/>
        </p:nvCxnSpPr>
        <p:spPr>
          <a:xfrm rot="5400000">
            <a:off x="6625903" y="3041318"/>
            <a:ext cx="848380" cy="79385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7289580" y="3226020"/>
            <a:ext cx="543580" cy="3514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19200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1252211" y="3014991"/>
            <a:ext cx="1076979" cy="7620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828800" y="1981200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LiveJournal's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Memcache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3400" y="1447800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Open Source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Becomes Popular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5800" y="2057400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MDX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on Google Trends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ound Single Corner Rectangle 6"/>
          <p:cNvSpPr/>
          <p:nvPr/>
        </p:nvSpPr>
        <p:spPr>
          <a:xfrm>
            <a:off x="7620000" y="3048000"/>
            <a:ext cx="533400" cy="3352800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590800"/>
            <a:ext cx="698785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524000" y="190500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RDBMS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1905000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NoSQL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705600" y="2362200"/>
            <a:ext cx="76200" cy="114300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2181392" y="2366665"/>
            <a:ext cx="28408" cy="1138535"/>
          </a:xfrm>
          <a:prstGeom prst="straightConnector1">
            <a:avLst/>
          </a:prstGeom>
          <a:ln w="38100">
            <a:solidFill>
              <a:srgbClr val="FF33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57400" y="5867400"/>
            <a:ext cx="6373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http://www.google.com/trends/explore?q=NoSQL%2C+RDBMS#q=NoSQL%2C%20RDBMS&amp;cmpt=q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52800" y="6581001"/>
            <a:ext cx="22389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and Web 2.0 Startups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web 2.0 </a:t>
            </a:r>
            <a:r>
              <a:rPr lang="en-US" dirty="0"/>
              <a:t>startups </a:t>
            </a:r>
            <a:r>
              <a:rPr lang="en-US" dirty="0" smtClean="0"/>
              <a:t>did not use Oracle or MySQL</a:t>
            </a:r>
          </a:p>
          <a:p>
            <a:r>
              <a:rPr lang="en-US" dirty="0"/>
              <a:t>T</a:t>
            </a:r>
            <a:r>
              <a:rPr lang="en-US" dirty="0" smtClean="0"/>
              <a:t>hey </a:t>
            </a:r>
            <a:r>
              <a:rPr lang="en-US" dirty="0"/>
              <a:t>built their own </a:t>
            </a:r>
            <a:r>
              <a:rPr lang="en-US" dirty="0" smtClean="0"/>
              <a:t>data stores </a:t>
            </a:r>
            <a:r>
              <a:rPr lang="en-US" dirty="0"/>
              <a:t>influenced by Amazon’s Dynamo </a:t>
            </a:r>
            <a:r>
              <a:rPr lang="en-US" dirty="0" smtClean="0"/>
              <a:t>and Google’s </a:t>
            </a:r>
            <a:r>
              <a:rPr lang="en-US" dirty="0"/>
              <a:t>Bigtable </a:t>
            </a:r>
            <a:r>
              <a:rPr lang="en-US" dirty="0" smtClean="0"/>
              <a:t>in </a:t>
            </a:r>
            <a:r>
              <a:rPr lang="en-US" dirty="0"/>
              <a:t>order to store and process huge amounts of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 smtClean="0"/>
              <a:t>In the </a:t>
            </a:r>
            <a:r>
              <a:rPr lang="en-US" dirty="0"/>
              <a:t>social community or cloud computing </a:t>
            </a:r>
            <a:r>
              <a:rPr lang="en-US" dirty="0" smtClean="0"/>
              <a:t>applications most </a:t>
            </a:r>
            <a:r>
              <a:rPr lang="en-US" dirty="0"/>
              <a:t>of these </a:t>
            </a:r>
            <a:r>
              <a:rPr lang="en-US" dirty="0" smtClean="0"/>
              <a:t>data stores </a:t>
            </a:r>
            <a:r>
              <a:rPr lang="en-US" dirty="0"/>
              <a:t>became </a:t>
            </a:r>
            <a:r>
              <a:rPr lang="en-US" b="1" dirty="0" smtClean="0"/>
              <a:t>open source </a:t>
            </a:r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6581001"/>
            <a:ext cx="22389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2003 - Memcachedb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306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Originally developed for </a:t>
            </a:r>
            <a:r>
              <a:rPr lang="en-US" dirty="0" err="1" smtClean="0"/>
              <a:t>LiveJournal</a:t>
            </a:r>
            <a:r>
              <a:rPr lang="en-US" dirty="0" smtClean="0"/>
              <a:t> as a "side-cache"</a:t>
            </a:r>
          </a:p>
          <a:p>
            <a:r>
              <a:rPr lang="en-US" dirty="0" smtClean="0"/>
              <a:t>Allowed databases to put data in a "RAM Cache" in front of a SQL server to speed up read-mostly operations</a:t>
            </a:r>
          </a:p>
          <a:p>
            <a:r>
              <a:rPr lang="en-US" dirty="0" smtClean="0"/>
              <a:t>Dramatically lowers load on backend SQL server</a:t>
            </a:r>
          </a:p>
          <a:p>
            <a:r>
              <a:rPr lang="en-US" dirty="0" smtClean="0"/>
              <a:t>Ideal "front end" to database system to increase performance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371600"/>
            <a:ext cx="747712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/>
          <p:cNvSpPr/>
          <p:nvPr/>
        </p:nvSpPr>
        <p:spPr>
          <a:xfrm>
            <a:off x="5105400" y="1981200"/>
            <a:ext cx="1676400" cy="762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memcachedb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Select and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83820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Most frequently read data always stays in RAM</a:t>
            </a:r>
          </a:p>
          <a:p>
            <a:r>
              <a:rPr lang="en-US" dirty="0" smtClean="0"/>
              <a:t>Complex update transactions go directly to the database</a:t>
            </a:r>
          </a:p>
          <a:p>
            <a:r>
              <a:rPr lang="en-US" dirty="0" smtClean="0"/>
              <a:t>Example of separation of concerns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276600" y="18288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4876800" y="1447800"/>
            <a:ext cx="1676400" cy="762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memcachedb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28800" y="18288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Select</a:t>
            </a:r>
          </a:p>
        </p:txBody>
      </p:sp>
      <p:sp>
        <p:nvSpPr>
          <p:cNvPr id="9" name="Can 8"/>
          <p:cNvSpPr/>
          <p:nvPr/>
        </p:nvSpPr>
        <p:spPr>
          <a:xfrm>
            <a:off x="4343400" y="3581400"/>
            <a:ext cx="1676400" cy="91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 "System of</a:t>
            </a:r>
          </a:p>
          <a:p>
            <a:pPr algn="ctr"/>
            <a:r>
              <a:rPr lang="en-US" dirty="0" smtClean="0"/>
              <a:t>Record"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0" y="3581400"/>
            <a:ext cx="928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Insert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Update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Delete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276600" y="3810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-Down Arrow 11"/>
          <p:cNvSpPr/>
          <p:nvPr/>
        </p:nvSpPr>
        <p:spPr>
          <a:xfrm>
            <a:off x="4876800" y="2514600"/>
            <a:ext cx="533400" cy="9906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>
            <a:off x="4343400" y="1676400"/>
            <a:ext cx="1676400" cy="762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memcachedb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0" y="2895600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Sync with memcached protocol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2392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2004 paper that had huge impact of functional programming on the entire community</a:t>
            </a:r>
          </a:p>
          <a:p>
            <a:r>
              <a:rPr lang="en-US" dirty="0" smtClean="0"/>
              <a:t>Copied by many organizations, including Yahoo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47800"/>
            <a:ext cx="6942137" cy="191452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Before NoSQL</a:t>
            </a:r>
            <a:endParaRPr lang="en-US" dirty="0"/>
          </a:p>
        </p:txBody>
      </p:sp>
      <p:sp>
        <p:nvSpPr>
          <p:cNvPr id="143" name="Text Placeholder 7"/>
          <p:cNvSpPr txBox="1">
            <a:spLocks/>
          </p:cNvSpPr>
          <p:nvPr/>
        </p:nvSpPr>
        <p:spPr>
          <a:xfrm>
            <a:off x="381000" y="1600200"/>
            <a:ext cx="16764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Relational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grpSp>
        <p:nvGrpSpPr>
          <p:cNvPr id="3" name="Group 143"/>
          <p:cNvGrpSpPr/>
          <p:nvPr/>
        </p:nvGrpSpPr>
        <p:grpSpPr>
          <a:xfrm>
            <a:off x="457200" y="2133600"/>
            <a:ext cx="1447800" cy="1447800"/>
            <a:chOff x="533400" y="1905000"/>
            <a:chExt cx="1447800" cy="1447800"/>
          </a:xfrm>
        </p:grpSpPr>
        <p:sp>
          <p:nvSpPr>
            <p:cNvPr id="145" name="Rectangle 144"/>
            <p:cNvSpPr/>
            <p:nvPr/>
          </p:nvSpPr>
          <p:spPr bwMode="auto">
            <a:xfrm>
              <a:off x="533402" y="19050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46" name="Rectangle 145"/>
            <p:cNvSpPr/>
            <p:nvPr/>
          </p:nvSpPr>
          <p:spPr bwMode="auto">
            <a:xfrm>
              <a:off x="533402" y="20859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47" name="Rectangle 146"/>
            <p:cNvSpPr/>
            <p:nvPr/>
          </p:nvSpPr>
          <p:spPr bwMode="auto">
            <a:xfrm>
              <a:off x="533401" y="22669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48" name="Rectangle 147"/>
            <p:cNvSpPr/>
            <p:nvPr/>
          </p:nvSpPr>
          <p:spPr bwMode="auto">
            <a:xfrm>
              <a:off x="533401" y="24479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49" name="Rectangle 148"/>
            <p:cNvSpPr/>
            <p:nvPr/>
          </p:nvSpPr>
          <p:spPr bwMode="auto">
            <a:xfrm>
              <a:off x="533401" y="26289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0" name="Rectangle 149"/>
            <p:cNvSpPr/>
            <p:nvPr/>
          </p:nvSpPr>
          <p:spPr bwMode="auto">
            <a:xfrm>
              <a:off x="533401" y="28098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1" name="Rectangle 150"/>
            <p:cNvSpPr/>
            <p:nvPr/>
          </p:nvSpPr>
          <p:spPr bwMode="auto">
            <a:xfrm>
              <a:off x="533400" y="29908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2" name="Rectangle 151"/>
            <p:cNvSpPr/>
            <p:nvPr/>
          </p:nvSpPr>
          <p:spPr bwMode="auto">
            <a:xfrm>
              <a:off x="533400" y="31718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3" name="Rectangle 152"/>
            <p:cNvSpPr/>
            <p:nvPr/>
          </p:nvSpPr>
          <p:spPr bwMode="auto">
            <a:xfrm>
              <a:off x="878114" y="19050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4" name="Rectangle 153"/>
            <p:cNvSpPr/>
            <p:nvPr/>
          </p:nvSpPr>
          <p:spPr bwMode="auto">
            <a:xfrm>
              <a:off x="878114" y="20859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5" name="Rectangle 154"/>
            <p:cNvSpPr/>
            <p:nvPr/>
          </p:nvSpPr>
          <p:spPr bwMode="auto">
            <a:xfrm>
              <a:off x="878113" y="22669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6" name="Rectangle 155"/>
            <p:cNvSpPr/>
            <p:nvPr/>
          </p:nvSpPr>
          <p:spPr bwMode="auto">
            <a:xfrm>
              <a:off x="878113" y="24479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7" name="Rectangle 156"/>
            <p:cNvSpPr/>
            <p:nvPr/>
          </p:nvSpPr>
          <p:spPr bwMode="auto">
            <a:xfrm>
              <a:off x="878113" y="26289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8" name="Rectangle 157"/>
            <p:cNvSpPr/>
            <p:nvPr/>
          </p:nvSpPr>
          <p:spPr bwMode="auto">
            <a:xfrm>
              <a:off x="878113" y="28098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59" name="Rectangle 158"/>
            <p:cNvSpPr/>
            <p:nvPr/>
          </p:nvSpPr>
          <p:spPr bwMode="auto">
            <a:xfrm>
              <a:off x="878112" y="29908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0" name="Rectangle 159"/>
            <p:cNvSpPr/>
            <p:nvPr/>
          </p:nvSpPr>
          <p:spPr bwMode="auto">
            <a:xfrm>
              <a:off x="878112" y="31718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1" name="Rectangle 160"/>
            <p:cNvSpPr/>
            <p:nvPr/>
          </p:nvSpPr>
          <p:spPr bwMode="auto">
            <a:xfrm>
              <a:off x="1429658" y="19050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2" name="Rectangle 161"/>
            <p:cNvSpPr/>
            <p:nvPr/>
          </p:nvSpPr>
          <p:spPr bwMode="auto">
            <a:xfrm>
              <a:off x="1429658" y="20859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3" name="Rectangle 162"/>
            <p:cNvSpPr/>
            <p:nvPr/>
          </p:nvSpPr>
          <p:spPr bwMode="auto">
            <a:xfrm>
              <a:off x="1429657" y="22669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4" name="Rectangle 163"/>
            <p:cNvSpPr/>
            <p:nvPr/>
          </p:nvSpPr>
          <p:spPr bwMode="auto">
            <a:xfrm>
              <a:off x="1429657" y="24479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5" name="Rectangle 164"/>
            <p:cNvSpPr/>
            <p:nvPr/>
          </p:nvSpPr>
          <p:spPr bwMode="auto">
            <a:xfrm>
              <a:off x="1429657" y="26289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6" name="Rectangle 165"/>
            <p:cNvSpPr/>
            <p:nvPr/>
          </p:nvSpPr>
          <p:spPr bwMode="auto">
            <a:xfrm>
              <a:off x="1429657" y="28098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7" name="Rectangle 166"/>
            <p:cNvSpPr/>
            <p:nvPr/>
          </p:nvSpPr>
          <p:spPr bwMode="auto">
            <a:xfrm>
              <a:off x="1429657" y="29908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8" name="Rectangle 167"/>
            <p:cNvSpPr/>
            <p:nvPr/>
          </p:nvSpPr>
          <p:spPr bwMode="auto">
            <a:xfrm>
              <a:off x="1429657" y="31718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69" name="Rectangle 168"/>
            <p:cNvSpPr/>
            <p:nvPr/>
          </p:nvSpPr>
          <p:spPr bwMode="auto">
            <a:xfrm>
              <a:off x="1705429" y="19050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70" name="Rectangle 169"/>
            <p:cNvSpPr/>
            <p:nvPr/>
          </p:nvSpPr>
          <p:spPr bwMode="auto">
            <a:xfrm>
              <a:off x="1705429" y="20859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71" name="Rectangle 170"/>
            <p:cNvSpPr/>
            <p:nvPr/>
          </p:nvSpPr>
          <p:spPr bwMode="auto">
            <a:xfrm>
              <a:off x="1705428" y="22669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72" name="Rectangle 171"/>
            <p:cNvSpPr/>
            <p:nvPr/>
          </p:nvSpPr>
          <p:spPr bwMode="auto">
            <a:xfrm>
              <a:off x="1705428" y="24479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73" name="Rectangle 172"/>
            <p:cNvSpPr/>
            <p:nvPr/>
          </p:nvSpPr>
          <p:spPr bwMode="auto">
            <a:xfrm>
              <a:off x="1705428" y="26289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74" name="Rectangle 173"/>
            <p:cNvSpPr/>
            <p:nvPr/>
          </p:nvSpPr>
          <p:spPr bwMode="auto">
            <a:xfrm>
              <a:off x="1705428" y="28098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75" name="Rectangle 174"/>
            <p:cNvSpPr/>
            <p:nvPr/>
          </p:nvSpPr>
          <p:spPr bwMode="auto">
            <a:xfrm>
              <a:off x="1705427" y="29908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76" name="Rectangle 175"/>
            <p:cNvSpPr/>
            <p:nvPr/>
          </p:nvSpPr>
          <p:spPr bwMode="auto">
            <a:xfrm>
              <a:off x="1705427" y="31718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</p:grpSp>
      <p:sp>
        <p:nvSpPr>
          <p:cNvPr id="177" name="Text Placeholder 7"/>
          <p:cNvSpPr txBox="1">
            <a:spLocks/>
          </p:cNvSpPr>
          <p:nvPr/>
        </p:nvSpPr>
        <p:spPr>
          <a:xfrm>
            <a:off x="2971800" y="1600200"/>
            <a:ext cx="27432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rPr>
              <a:t>Analytical (OLAP)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grpSp>
        <p:nvGrpSpPr>
          <p:cNvPr id="4" name="Group 232"/>
          <p:cNvGrpSpPr/>
          <p:nvPr/>
        </p:nvGrpSpPr>
        <p:grpSpPr>
          <a:xfrm>
            <a:off x="3733800" y="2133600"/>
            <a:ext cx="1143000" cy="1524000"/>
            <a:chOff x="3581400" y="1828800"/>
            <a:chExt cx="1143000" cy="1524000"/>
          </a:xfrm>
        </p:grpSpPr>
        <p:sp>
          <p:nvSpPr>
            <p:cNvPr id="234" name="Rectangle 233"/>
            <p:cNvSpPr/>
            <p:nvPr/>
          </p:nvSpPr>
          <p:spPr bwMode="auto">
            <a:xfrm>
              <a:off x="4038600" y="1828800"/>
              <a:ext cx="228600" cy="15240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235" name="Rectangle 234"/>
            <p:cNvSpPr/>
            <p:nvPr/>
          </p:nvSpPr>
          <p:spPr bwMode="auto">
            <a:xfrm>
              <a:off x="35814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236" name="Rectangle 235"/>
            <p:cNvSpPr/>
            <p:nvPr/>
          </p:nvSpPr>
          <p:spPr bwMode="auto">
            <a:xfrm>
              <a:off x="35814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237" name="Rectangle 236"/>
            <p:cNvSpPr/>
            <p:nvPr/>
          </p:nvSpPr>
          <p:spPr bwMode="auto">
            <a:xfrm>
              <a:off x="44958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238" name="Rectangle 237"/>
            <p:cNvSpPr/>
            <p:nvPr/>
          </p:nvSpPr>
          <p:spPr bwMode="auto">
            <a:xfrm>
              <a:off x="44958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cxnSp>
          <p:nvCxnSpPr>
            <p:cNvPr id="239" name="Straight Arrow Connector 238"/>
            <p:cNvCxnSpPr/>
            <p:nvPr/>
          </p:nvCxnSpPr>
          <p:spPr>
            <a:xfrm>
              <a:off x="3810000" y="2128978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38100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>
              <a:off x="4267200" y="21336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42672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Slide Number Placeholder 2"/>
          <p:cNvSpPr txBox="1">
            <a:spLocks/>
          </p:cNvSpPr>
          <p:nvPr/>
        </p:nvSpPr>
        <p:spPr>
          <a:xfrm>
            <a:off x="8458200" y="6400800"/>
            <a:ext cx="457200" cy="30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98B074-17C8-9B4B-AB31-716511C0D83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Bigtable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2006 paper that gave focus to scaleable databases</a:t>
            </a:r>
          </a:p>
          <a:p>
            <a:r>
              <a:rPr lang="en-US" dirty="0"/>
              <a:t>designed to reliably scale to petabytes of</a:t>
            </a:r>
          </a:p>
          <a:p>
            <a:pPr>
              <a:buNone/>
            </a:pPr>
            <a:r>
              <a:rPr lang="en-US" dirty="0" smtClean="0"/>
              <a:t>   data </a:t>
            </a:r>
            <a:r>
              <a:rPr lang="en-US" dirty="0"/>
              <a:t>and thousands of machines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7837487" cy="22574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Amazon's Dynamo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295401"/>
            <a:ext cx="4343400" cy="3505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Werner </a:t>
            </a:r>
            <a:r>
              <a:rPr lang="en-US" dirty="0" err="1" smtClean="0"/>
              <a:t>Vogels</a:t>
            </a:r>
            <a:endParaRPr lang="en-US" dirty="0" smtClean="0"/>
          </a:p>
          <a:p>
            <a:r>
              <a:rPr lang="en-US" dirty="0" smtClean="0"/>
              <a:t>CTO - Amazon.com</a:t>
            </a:r>
          </a:p>
          <a:p>
            <a:r>
              <a:rPr lang="en-US" dirty="0" smtClean="0"/>
              <a:t>October 2, 2007</a:t>
            </a:r>
          </a:p>
          <a:p>
            <a:r>
              <a:rPr lang="en-US" dirty="0" smtClean="0"/>
              <a:t>Used to power Amazon's Web Sites</a:t>
            </a:r>
          </a:p>
          <a:p>
            <a:r>
              <a:rPr lang="en-US" dirty="0" smtClean="0"/>
              <a:t>One of the most influential papers in the NoSQL movement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1447801"/>
            <a:ext cx="3775478" cy="8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62200"/>
            <a:ext cx="2238375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1000" y="51054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Giuseppe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DeCandia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Deniz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Hastorun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Madan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Jampani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Gunavardhan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Kakulapati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Avinash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Lakshman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Alex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Pilchin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Swami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Sivasubramanian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Peter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Vosshall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and Werner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Vogels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“Dynamo: Amazon's Highly Available Key-Value Store”, in the 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Proceedings of the 21st ACM Symposium on Operating Systems Principles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, Stevenson, WA, October 2007.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"Meetups"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3352800"/>
          </a:xfrm>
        </p:spPr>
        <p:txBody>
          <a:bodyPr/>
          <a:lstStyle/>
          <a:p>
            <a:pPr>
              <a:buNone/>
            </a:pPr>
            <a:r>
              <a:rPr lang="en-US" i="1" dirty="0" smtClean="0"/>
              <a:t>“</a:t>
            </a:r>
            <a:r>
              <a:rPr lang="en-US" i="1" dirty="0" err="1" smtClean="0"/>
              <a:t>NoSQLers</a:t>
            </a:r>
            <a:r>
              <a:rPr lang="en-US" i="1" dirty="0" smtClean="0"/>
              <a:t> </a:t>
            </a:r>
            <a:r>
              <a:rPr lang="en-US" i="1" dirty="0"/>
              <a:t>came to share how they had overthrown the tyranny of slow, expensive relational databases </a:t>
            </a:r>
            <a:r>
              <a:rPr lang="en-US" i="1" dirty="0" smtClean="0"/>
              <a:t>in favor </a:t>
            </a:r>
            <a:r>
              <a:rPr lang="en-US" i="1" dirty="0"/>
              <a:t>of more efficient and cheaper ways of managing data.”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200" y="3581400"/>
            <a:ext cx="45023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Jul 1, 2009</a:t>
            </a:r>
          </a:p>
          <a:p>
            <a:r>
              <a:rPr lang="en-US" sz="3200" dirty="0" smtClean="0"/>
              <a:t>Computerworld magazine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5791200"/>
            <a:ext cx="6051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http://www.computerworld.com/s/article/9135086/No_to_SQL_Anti_database_movement_gains_steam_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Business Motivators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Licensing RDBMS on multiple CPUs</a:t>
            </a:r>
          </a:p>
          <a:p>
            <a:r>
              <a:rPr lang="en-US" dirty="0" smtClean="0"/>
              <a:t>The Thee "V"s of NoSQL + Agility</a:t>
            </a:r>
          </a:p>
          <a:p>
            <a:pPr lvl="1"/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Variability</a:t>
            </a:r>
          </a:p>
          <a:p>
            <a:pPr lvl="1"/>
            <a:r>
              <a:rPr lang="en-US" dirty="0" smtClean="0"/>
              <a:t>Agility</a:t>
            </a:r>
          </a:p>
          <a:p>
            <a:r>
              <a:rPr lang="en-US" dirty="0" smtClean="0"/>
              <a:t>Desire to escape rigid </a:t>
            </a:r>
            <a:r>
              <a:rPr lang="en-US" dirty="0"/>
              <a:t>schema </a:t>
            </a:r>
            <a:r>
              <a:rPr lang="en-US" dirty="0" smtClean="0"/>
              <a:t>design</a:t>
            </a:r>
          </a:p>
          <a:p>
            <a:r>
              <a:rPr lang="en-US" dirty="0"/>
              <a:t>Avoidance of </a:t>
            </a:r>
            <a:r>
              <a:rPr lang="en-US" dirty="0" smtClean="0"/>
              <a:t>complex Object-Relational Mapping (the "Vietnam" of computer science)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DC7DF9AE-53D5-4237-85B2-EA1BDD7E3144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Many Processes Today Are Driven By…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5037138" cy="600075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The constraints of yesterday…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057400" y="1981200"/>
            <a:ext cx="494347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571500" y="4229100"/>
            <a:ext cx="699422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dirty="0" smtClean="0">
                <a:latin typeface="Arial" charset="0"/>
              </a:rPr>
              <a:t>Challenge</a:t>
            </a:r>
            <a:r>
              <a:rPr lang="en-US" sz="1800" dirty="0">
                <a:latin typeface="Arial" charset="0"/>
              </a:rPr>
              <a:t>:</a:t>
            </a:r>
          </a:p>
          <a:p>
            <a:pPr lvl="1" algn="l"/>
            <a:r>
              <a:rPr lang="en-US" sz="1800" b="0" dirty="0">
                <a:latin typeface="Arial" charset="0"/>
              </a:rPr>
              <a:t>Ask ourselves the question…</a:t>
            </a:r>
          </a:p>
          <a:p>
            <a:pPr lvl="1" algn="l"/>
            <a:r>
              <a:rPr lang="en-US" sz="1800" b="0" dirty="0">
                <a:latin typeface="Arial" charset="0"/>
              </a:rPr>
              <a:t>Do our current method of solving problems with tabular data…</a:t>
            </a:r>
          </a:p>
          <a:p>
            <a:pPr lvl="1" algn="l"/>
            <a:r>
              <a:rPr lang="en-US" sz="1800" b="0" dirty="0">
                <a:latin typeface="Arial" charset="0"/>
              </a:rPr>
              <a:t>Reflect the storage of the 1950s…</a:t>
            </a:r>
          </a:p>
          <a:p>
            <a:pPr lvl="1" algn="l"/>
            <a:r>
              <a:rPr lang="en-US" sz="1800" b="0" dirty="0">
                <a:latin typeface="Arial" charset="0"/>
              </a:rPr>
              <a:t>Or our </a:t>
            </a:r>
            <a:r>
              <a:rPr lang="en-US" sz="1800" dirty="0">
                <a:latin typeface="Arial" charset="0"/>
              </a:rPr>
              <a:t>actual</a:t>
            </a:r>
            <a:r>
              <a:rPr lang="en-US" sz="1800" b="0" dirty="0">
                <a:latin typeface="Arial" charset="0"/>
              </a:rPr>
              <a:t> business requirements?</a:t>
            </a:r>
          </a:p>
          <a:p>
            <a:pPr lvl="1" algn="l"/>
            <a:r>
              <a:rPr lang="en-US" sz="1800" b="0" dirty="0">
                <a:latin typeface="Arial" charset="0"/>
              </a:rPr>
              <a:t>What structures </a:t>
            </a:r>
            <a:r>
              <a:rPr lang="en-US" sz="1800" b="0" dirty="0" smtClean="0">
                <a:latin typeface="Arial" charset="0"/>
              </a:rPr>
              <a:t>best solve the </a:t>
            </a:r>
            <a:r>
              <a:rPr lang="en-US" sz="1800" b="0" dirty="0">
                <a:latin typeface="Arial" charset="0"/>
              </a:rPr>
              <a:t>actual business problem?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94C0F0B1-737D-48DE-BF3D-0A8023258B6D}" type="slidenum">
              <a:rPr lang="en-US"/>
              <a:pPr/>
              <a:t>35</a:t>
            </a:fld>
            <a:endParaRPr lang="en-US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No-Shredding!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876800"/>
            <a:ext cx="7772400" cy="10763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Relational databases take a single hierarchical document and shred it into many pieces so it will fit in tabular structures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Document stores prevent </a:t>
            </a:r>
            <a:r>
              <a:rPr lang="en-US" sz="2000" dirty="0"/>
              <a:t>this shredding</a:t>
            </a:r>
          </a:p>
        </p:txBody>
      </p:sp>
      <p:sp>
        <p:nvSpPr>
          <p:cNvPr id="84996" name="AutoShape 4"/>
          <p:cNvSpPr>
            <a:spLocks noChangeArrowheads="1"/>
          </p:cNvSpPr>
          <p:nvPr/>
        </p:nvSpPr>
        <p:spPr bwMode="auto">
          <a:xfrm rot="10800000">
            <a:off x="3124200" y="1447800"/>
            <a:ext cx="2438400" cy="2819400"/>
          </a:xfrm>
          <a:prstGeom prst="foldedCorner">
            <a:avLst>
              <a:gd name="adj" fmla="val 125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3657600" y="1447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4114800" y="1447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>
            <a:off x="4572000" y="1447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5000" name="Line 8"/>
          <p:cNvSpPr>
            <a:spLocks noChangeShapeType="1"/>
          </p:cNvSpPr>
          <p:nvPr/>
        </p:nvSpPr>
        <p:spPr bwMode="auto">
          <a:xfrm>
            <a:off x="5029200" y="14478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5002" name="Text Box 10"/>
          <p:cNvSpPr txBox="1">
            <a:spLocks noChangeArrowheads="1"/>
          </p:cNvSpPr>
          <p:nvPr/>
        </p:nvSpPr>
        <p:spPr bwMode="auto">
          <a:xfrm>
            <a:off x="3314700" y="2171700"/>
            <a:ext cx="21114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4400" dirty="0"/>
              <a:t>My Form</a:t>
            </a:r>
          </a:p>
          <a:p>
            <a:pPr algn="ctr"/>
            <a:r>
              <a:rPr lang="en-US" sz="4400" dirty="0"/>
              <a:t>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pPr algn="r"/>
            <a:fld id="{148D527A-C05B-49A0-B9A0-46693180C7EC}" type="slidenum">
              <a:rPr lang="en-US" sz="1200"/>
              <a:pPr algn="r"/>
              <a:t>36</a:t>
            </a:fld>
            <a:endParaRPr lang="en-US" sz="1200" dirty="0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r>
              <a:rPr lang="en-US" dirty="0"/>
              <a:t>Is Shredding Really Necessary?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371600"/>
            <a:ext cx="4800600" cy="4686300"/>
          </a:xfrm>
        </p:spPr>
        <p:txBody>
          <a:bodyPr/>
          <a:lstStyle/>
          <a:p>
            <a:r>
              <a:rPr lang="en-US"/>
              <a:t>Every time you take hierarchical data and put it into a traditional database you have to put repeating groups in separate tables and use SQL “joins” to reassemble the data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" y="1485900"/>
            <a:ext cx="24765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800100"/>
          </a:xfrm>
        </p:spPr>
        <p:txBody>
          <a:bodyPr/>
          <a:lstStyle/>
          <a:p>
            <a:r>
              <a:rPr lang="en-US" dirty="0" smtClean="0"/>
              <a:t>"Schema Free"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115300" cy="4914900"/>
          </a:xfrm>
        </p:spPr>
        <p:txBody>
          <a:bodyPr/>
          <a:lstStyle/>
          <a:p>
            <a:r>
              <a:rPr lang="en-US" sz="2800" dirty="0" smtClean="0"/>
              <a:t>Systems that automatically determine how to index data </a:t>
            </a:r>
            <a:r>
              <a:rPr lang="en-US" sz="2800" b="1" dirty="0" smtClean="0"/>
              <a:t>as the data is loaded </a:t>
            </a:r>
            <a:r>
              <a:rPr lang="en-US" sz="2800" dirty="0" smtClean="0"/>
              <a:t>into the database</a:t>
            </a:r>
          </a:p>
          <a:p>
            <a:r>
              <a:rPr lang="en-US" sz="2800" dirty="0" smtClean="0"/>
              <a:t>No </a:t>
            </a:r>
            <a:r>
              <a:rPr lang="en-US" sz="2800" b="1" i="1" dirty="0" smtClean="0"/>
              <a:t>a priori</a:t>
            </a:r>
            <a:r>
              <a:rPr lang="en-US" sz="2800" b="1" dirty="0" smtClean="0"/>
              <a:t> </a:t>
            </a:r>
            <a:r>
              <a:rPr lang="en-US" sz="2800" dirty="0" smtClean="0"/>
              <a:t>knowledge of data structure</a:t>
            </a:r>
          </a:p>
          <a:p>
            <a:r>
              <a:rPr lang="en-US" sz="2800" dirty="0" smtClean="0"/>
              <a:t>No need for up-front logical data modeling</a:t>
            </a:r>
          </a:p>
          <a:p>
            <a:pPr lvl="1"/>
            <a:r>
              <a:rPr lang="en-US" sz="2400" dirty="0" smtClean="0"/>
              <a:t>…but some modeling is still critical</a:t>
            </a:r>
          </a:p>
          <a:p>
            <a:r>
              <a:rPr lang="en-US" sz="2800" dirty="0" smtClean="0"/>
              <a:t>Adding new data elements or changing data elements is not disruptive</a:t>
            </a:r>
          </a:p>
          <a:p>
            <a:r>
              <a:rPr lang="en-US" sz="2800" dirty="0" smtClean="0"/>
              <a:t>Searching millions of records still has sub-second response time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41E93A-0CD0-B146-88D5-A1851004B24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Schema-Free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1477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"We can easily store the data that we </a:t>
            </a:r>
            <a:r>
              <a:rPr lang="en-US" b="1" dirty="0" smtClean="0"/>
              <a:t>actually</a:t>
            </a:r>
            <a:r>
              <a:rPr lang="en-US" dirty="0" smtClean="0"/>
              <a:t> get, not the data we </a:t>
            </a:r>
            <a:r>
              <a:rPr lang="en-US" b="1" dirty="0" smtClean="0"/>
              <a:t>thought</a:t>
            </a:r>
            <a:r>
              <a:rPr lang="en-US" dirty="0" smtClean="0"/>
              <a:t> we would get."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Folded Corner 5"/>
          <p:cNvSpPr/>
          <p:nvPr/>
        </p:nvSpPr>
        <p:spPr>
          <a:xfrm rot="10800000">
            <a:off x="1524000" y="1752600"/>
            <a:ext cx="762000" cy="838200"/>
          </a:xfrm>
          <a:prstGeom prst="foldedCorner">
            <a:avLst>
              <a:gd name="adj" fmla="val 2172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0200" y="1905000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XML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v1</a:t>
            </a:r>
          </a:p>
        </p:txBody>
      </p:sp>
      <p:sp>
        <p:nvSpPr>
          <p:cNvPr id="8" name="Folded Corner 7"/>
          <p:cNvSpPr/>
          <p:nvPr/>
        </p:nvSpPr>
        <p:spPr>
          <a:xfrm rot="10800000">
            <a:off x="2819400" y="1752600"/>
            <a:ext cx="762000" cy="838200"/>
          </a:xfrm>
          <a:prstGeom prst="foldedCorner">
            <a:avLst>
              <a:gd name="adj" fmla="val 2172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95600" y="1905000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XML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v2</a:t>
            </a:r>
          </a:p>
        </p:txBody>
      </p:sp>
      <p:sp>
        <p:nvSpPr>
          <p:cNvPr id="10" name="Folded Corner 9"/>
          <p:cNvSpPr/>
          <p:nvPr/>
        </p:nvSpPr>
        <p:spPr>
          <a:xfrm rot="10800000">
            <a:off x="4191000" y="1752600"/>
            <a:ext cx="762000" cy="838200"/>
          </a:xfrm>
          <a:prstGeom prst="foldedCorner">
            <a:avLst>
              <a:gd name="adj" fmla="val 2172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67200" y="1905000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XML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v3</a:t>
            </a:r>
          </a:p>
        </p:txBody>
      </p:sp>
      <p:sp>
        <p:nvSpPr>
          <p:cNvPr id="12" name="Can 11"/>
          <p:cNvSpPr/>
          <p:nvPr/>
        </p:nvSpPr>
        <p:spPr>
          <a:xfrm rot="5400000">
            <a:off x="3162300" y="1409700"/>
            <a:ext cx="685800" cy="3810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0" y="312420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Enterprise Messaging System</a:t>
            </a:r>
          </a:p>
        </p:txBody>
      </p:sp>
      <p:cxnSp>
        <p:nvCxnSpPr>
          <p:cNvPr id="15" name="Straight Arrow Connector 14"/>
          <p:cNvCxnSpPr>
            <a:stCxn id="6" idx="0"/>
          </p:cNvCxnSpPr>
          <p:nvPr/>
        </p:nvCxnSpPr>
        <p:spPr>
          <a:xfrm rot="5400000">
            <a:off x="1714500" y="27813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3010694" y="2780506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4382294" y="2780506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n 18"/>
          <p:cNvSpPr/>
          <p:nvPr/>
        </p:nvSpPr>
        <p:spPr>
          <a:xfrm>
            <a:off x="5943600" y="2819400"/>
            <a:ext cx="1143000" cy="1219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</a:p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2" idx="1"/>
            <a:endCxn id="19" idx="2"/>
          </p:cNvCxnSpPr>
          <p:nvPr/>
        </p:nvCxnSpPr>
        <p:spPr>
          <a:xfrm>
            <a:off x="5410200" y="3314700"/>
            <a:ext cx="557463" cy="1564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Upfront ER Modeling is Not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295400"/>
            <a:ext cx="4724400" cy="4830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You do not have to </a:t>
            </a:r>
            <a:r>
              <a:rPr lang="en-US" b="1" dirty="0" smtClean="0"/>
              <a:t>finish</a:t>
            </a:r>
            <a:r>
              <a:rPr lang="en-US" dirty="0" smtClean="0"/>
              <a:t> modeling your data before you insert your first record</a:t>
            </a:r>
          </a:p>
          <a:p>
            <a:r>
              <a:rPr lang="en-US" dirty="0" smtClean="0"/>
              <a:t>No Data Definition Language "DDL" is needed</a:t>
            </a:r>
          </a:p>
          <a:p>
            <a:r>
              <a:rPr lang="en-US" dirty="0" smtClean="0"/>
              <a:t>Metadata is used to create indexes as data arrives</a:t>
            </a:r>
          </a:p>
          <a:p>
            <a:r>
              <a:rPr lang="en-US" dirty="0" smtClean="0"/>
              <a:t>Modeling becomes a statistical process – write queries to find exceptions and normalize data</a:t>
            </a:r>
          </a:p>
          <a:p>
            <a:r>
              <a:rPr lang="en-US" dirty="0" smtClean="0"/>
              <a:t>Exceptions make the rules but can still be used</a:t>
            </a:r>
          </a:p>
          <a:p>
            <a:r>
              <a:rPr lang="en-US" dirty="0" smtClean="0"/>
              <a:t>Data validation can still be done on documents using tools such as XML Schema and business rules systems like Schematron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3280259" cy="236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&quot;No&quot; Symbol 6"/>
          <p:cNvSpPr/>
          <p:nvPr/>
        </p:nvSpPr>
        <p:spPr>
          <a:xfrm>
            <a:off x="152400" y="1371600"/>
            <a:ext cx="3657600" cy="3048000"/>
          </a:xfrm>
          <a:prstGeom prst="noSmoking">
            <a:avLst>
              <a:gd name="adj" fmla="val 738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NoSQL</a:t>
            </a:r>
            <a:endParaRPr lang="en-US" dirty="0"/>
          </a:p>
        </p:txBody>
      </p:sp>
      <p:grpSp>
        <p:nvGrpSpPr>
          <p:cNvPr id="3" name="Group 143"/>
          <p:cNvGrpSpPr/>
          <p:nvPr/>
        </p:nvGrpSpPr>
        <p:grpSpPr>
          <a:xfrm>
            <a:off x="228600" y="1600200"/>
            <a:ext cx="8229600" cy="4724400"/>
            <a:chOff x="228600" y="1600200"/>
            <a:chExt cx="8229600" cy="4724400"/>
          </a:xfrm>
        </p:grpSpPr>
        <p:sp>
          <p:nvSpPr>
            <p:cNvPr id="143" name="Text Placeholder 7"/>
            <p:cNvSpPr txBox="1">
              <a:spLocks/>
            </p:cNvSpPr>
            <p:nvPr/>
          </p:nvSpPr>
          <p:spPr>
            <a:xfrm>
              <a:off x="381000" y="1600200"/>
              <a:ext cx="16764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rPr>
                <a:t>Relational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grpSp>
          <p:nvGrpSpPr>
            <p:cNvPr id="4" name="Group 143"/>
            <p:cNvGrpSpPr/>
            <p:nvPr/>
          </p:nvGrpSpPr>
          <p:grpSpPr>
            <a:xfrm>
              <a:off x="457200" y="2133600"/>
              <a:ext cx="1447800" cy="1447800"/>
              <a:chOff x="533400" y="1905000"/>
              <a:chExt cx="1447800" cy="1447800"/>
            </a:xfrm>
          </p:grpSpPr>
          <p:sp>
            <p:nvSpPr>
              <p:cNvPr id="145" name="Rectangle 144"/>
              <p:cNvSpPr/>
              <p:nvPr/>
            </p:nvSpPr>
            <p:spPr bwMode="auto">
              <a:xfrm>
                <a:off x="533402" y="1905000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46" name="Rectangle 145"/>
              <p:cNvSpPr/>
              <p:nvPr/>
            </p:nvSpPr>
            <p:spPr bwMode="auto">
              <a:xfrm>
                <a:off x="533402" y="2085975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47" name="Rectangle 146"/>
              <p:cNvSpPr/>
              <p:nvPr/>
            </p:nvSpPr>
            <p:spPr bwMode="auto">
              <a:xfrm>
                <a:off x="533401" y="2266950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48" name="Rectangle 147"/>
              <p:cNvSpPr/>
              <p:nvPr/>
            </p:nvSpPr>
            <p:spPr bwMode="auto">
              <a:xfrm>
                <a:off x="533401" y="2447925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49" name="Rectangle 148"/>
              <p:cNvSpPr/>
              <p:nvPr/>
            </p:nvSpPr>
            <p:spPr bwMode="auto">
              <a:xfrm>
                <a:off x="533401" y="2628900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0" name="Rectangle 149"/>
              <p:cNvSpPr/>
              <p:nvPr/>
            </p:nvSpPr>
            <p:spPr bwMode="auto">
              <a:xfrm>
                <a:off x="533401" y="2809875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1" name="Rectangle 150"/>
              <p:cNvSpPr/>
              <p:nvPr/>
            </p:nvSpPr>
            <p:spPr bwMode="auto">
              <a:xfrm>
                <a:off x="533400" y="2990850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2" name="Rectangle 151"/>
              <p:cNvSpPr/>
              <p:nvPr/>
            </p:nvSpPr>
            <p:spPr bwMode="auto">
              <a:xfrm>
                <a:off x="533400" y="3171825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3" name="Rectangle 152"/>
              <p:cNvSpPr/>
              <p:nvPr/>
            </p:nvSpPr>
            <p:spPr bwMode="auto">
              <a:xfrm>
                <a:off x="878114" y="1905000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4" name="Rectangle 153"/>
              <p:cNvSpPr/>
              <p:nvPr/>
            </p:nvSpPr>
            <p:spPr bwMode="auto">
              <a:xfrm>
                <a:off x="878114" y="2085975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5" name="Rectangle 154"/>
              <p:cNvSpPr/>
              <p:nvPr/>
            </p:nvSpPr>
            <p:spPr bwMode="auto">
              <a:xfrm>
                <a:off x="878113" y="2266950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6" name="Rectangle 155"/>
              <p:cNvSpPr/>
              <p:nvPr/>
            </p:nvSpPr>
            <p:spPr bwMode="auto">
              <a:xfrm>
                <a:off x="878113" y="2447925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7" name="Rectangle 156"/>
              <p:cNvSpPr/>
              <p:nvPr/>
            </p:nvSpPr>
            <p:spPr bwMode="auto">
              <a:xfrm>
                <a:off x="878113" y="2628900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8" name="Rectangle 157"/>
              <p:cNvSpPr/>
              <p:nvPr/>
            </p:nvSpPr>
            <p:spPr bwMode="auto">
              <a:xfrm>
                <a:off x="878113" y="2809875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9" name="Rectangle 158"/>
              <p:cNvSpPr/>
              <p:nvPr/>
            </p:nvSpPr>
            <p:spPr bwMode="auto">
              <a:xfrm>
                <a:off x="878112" y="2990850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0" name="Rectangle 159"/>
              <p:cNvSpPr/>
              <p:nvPr/>
            </p:nvSpPr>
            <p:spPr bwMode="auto">
              <a:xfrm>
                <a:off x="878112" y="3171825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1" name="Rectangle 160"/>
              <p:cNvSpPr/>
              <p:nvPr/>
            </p:nvSpPr>
            <p:spPr bwMode="auto">
              <a:xfrm>
                <a:off x="1429658" y="1905000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2" name="Rectangle 161"/>
              <p:cNvSpPr/>
              <p:nvPr/>
            </p:nvSpPr>
            <p:spPr bwMode="auto">
              <a:xfrm>
                <a:off x="1429658" y="2085975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3" name="Rectangle 162"/>
              <p:cNvSpPr/>
              <p:nvPr/>
            </p:nvSpPr>
            <p:spPr bwMode="auto">
              <a:xfrm>
                <a:off x="1429657" y="2266950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4" name="Rectangle 163"/>
              <p:cNvSpPr/>
              <p:nvPr/>
            </p:nvSpPr>
            <p:spPr bwMode="auto">
              <a:xfrm>
                <a:off x="1429657" y="2447925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5" name="Rectangle 164"/>
              <p:cNvSpPr/>
              <p:nvPr/>
            </p:nvSpPr>
            <p:spPr bwMode="auto">
              <a:xfrm>
                <a:off x="1429657" y="2628900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6" name="Rectangle 165"/>
              <p:cNvSpPr/>
              <p:nvPr/>
            </p:nvSpPr>
            <p:spPr bwMode="auto">
              <a:xfrm>
                <a:off x="1429657" y="2809875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7" name="Rectangle 166"/>
              <p:cNvSpPr/>
              <p:nvPr/>
            </p:nvSpPr>
            <p:spPr bwMode="auto">
              <a:xfrm>
                <a:off x="1429657" y="2990850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8" name="Rectangle 167"/>
              <p:cNvSpPr/>
              <p:nvPr/>
            </p:nvSpPr>
            <p:spPr bwMode="auto">
              <a:xfrm>
                <a:off x="1429657" y="3171825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9" name="Rectangle 168"/>
              <p:cNvSpPr/>
              <p:nvPr/>
            </p:nvSpPr>
            <p:spPr bwMode="auto">
              <a:xfrm>
                <a:off x="1705429" y="1905000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0" name="Rectangle 169"/>
              <p:cNvSpPr/>
              <p:nvPr/>
            </p:nvSpPr>
            <p:spPr bwMode="auto">
              <a:xfrm>
                <a:off x="1705429" y="2085975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1" name="Rectangle 170"/>
              <p:cNvSpPr/>
              <p:nvPr/>
            </p:nvSpPr>
            <p:spPr bwMode="auto">
              <a:xfrm>
                <a:off x="1705428" y="2266950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2" name="Rectangle 171"/>
              <p:cNvSpPr/>
              <p:nvPr/>
            </p:nvSpPr>
            <p:spPr bwMode="auto">
              <a:xfrm>
                <a:off x="1705428" y="2447925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3" name="Rectangle 172"/>
              <p:cNvSpPr/>
              <p:nvPr/>
            </p:nvSpPr>
            <p:spPr bwMode="auto">
              <a:xfrm>
                <a:off x="1705428" y="2628900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4" name="Rectangle 173"/>
              <p:cNvSpPr/>
              <p:nvPr/>
            </p:nvSpPr>
            <p:spPr bwMode="auto">
              <a:xfrm>
                <a:off x="1705428" y="2809875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5" name="Rectangle 174"/>
              <p:cNvSpPr/>
              <p:nvPr/>
            </p:nvSpPr>
            <p:spPr bwMode="auto">
              <a:xfrm>
                <a:off x="1705427" y="2990850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6" name="Rectangle 175"/>
              <p:cNvSpPr/>
              <p:nvPr/>
            </p:nvSpPr>
            <p:spPr bwMode="auto">
              <a:xfrm>
                <a:off x="1705427" y="3171825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</p:grpSp>
        <p:sp>
          <p:nvSpPr>
            <p:cNvPr id="177" name="Text Placeholder 7"/>
            <p:cNvSpPr txBox="1">
              <a:spLocks/>
            </p:cNvSpPr>
            <p:nvPr/>
          </p:nvSpPr>
          <p:spPr>
            <a:xfrm>
              <a:off x="2971800" y="1600200"/>
              <a:ext cx="27432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rPr>
                <a:t>Analytical (OLAP)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sp>
          <p:nvSpPr>
            <p:cNvPr id="178" name="Text Placeholder 7"/>
            <p:cNvSpPr txBox="1">
              <a:spLocks/>
            </p:cNvSpPr>
            <p:nvPr/>
          </p:nvSpPr>
          <p:spPr>
            <a:xfrm>
              <a:off x="6629400" y="1600200"/>
              <a:ext cx="18288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rPr>
                <a:t>Key-Value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sp>
          <p:nvSpPr>
            <p:cNvPr id="179" name="Text Placeholder 7"/>
            <p:cNvSpPr txBox="1">
              <a:spLocks/>
            </p:cNvSpPr>
            <p:nvPr/>
          </p:nvSpPr>
          <p:spPr>
            <a:xfrm>
              <a:off x="228600" y="3810000"/>
              <a:ext cx="25146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2800" b="1" kern="0" dirty="0" smtClean="0">
                  <a:latin typeface="Arial Narrow" pitchFamily="34" charset="0"/>
                  <a:ea typeface="Arial" charset="0"/>
                  <a:cs typeface="Arial"/>
                </a:rPr>
                <a:t>Column-Family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sp>
          <p:nvSpPr>
            <p:cNvPr id="180" name="Text Placeholder 7"/>
            <p:cNvSpPr txBox="1">
              <a:spLocks/>
            </p:cNvSpPr>
            <p:nvPr/>
          </p:nvSpPr>
          <p:spPr>
            <a:xfrm>
              <a:off x="6324600" y="3810000"/>
              <a:ext cx="20574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2800" b="1" kern="0" dirty="0" smtClean="0">
                  <a:latin typeface="Arial Narrow" pitchFamily="34" charset="0"/>
                  <a:ea typeface="Arial" charset="0"/>
                  <a:cs typeface="Arial"/>
                </a:rPr>
                <a:t>Document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sp>
          <p:nvSpPr>
            <p:cNvPr id="181" name="Text Placeholder 7"/>
            <p:cNvSpPr txBox="1">
              <a:spLocks/>
            </p:cNvSpPr>
            <p:nvPr/>
          </p:nvSpPr>
          <p:spPr>
            <a:xfrm>
              <a:off x="3009900" y="3810000"/>
              <a:ext cx="25146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2800" b="1" kern="0" dirty="0" smtClean="0">
                  <a:latin typeface="Arial Narrow" pitchFamily="34" charset="0"/>
                  <a:ea typeface="Arial" charset="0"/>
                  <a:cs typeface="Arial"/>
                </a:rPr>
                <a:t>Graph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grpSp>
          <p:nvGrpSpPr>
            <p:cNvPr id="5" name="Group 42"/>
            <p:cNvGrpSpPr/>
            <p:nvPr/>
          </p:nvGrpSpPr>
          <p:grpSpPr>
            <a:xfrm>
              <a:off x="6324600" y="4419600"/>
              <a:ext cx="2133600" cy="1905000"/>
              <a:chOff x="5791200" y="1447800"/>
              <a:chExt cx="2133600" cy="1905000"/>
            </a:xfrm>
          </p:grpSpPr>
          <p:sp>
            <p:nvSpPr>
              <p:cNvPr id="183" name="Oval 182"/>
              <p:cNvSpPr/>
              <p:nvPr/>
            </p:nvSpPr>
            <p:spPr bwMode="auto">
              <a:xfrm>
                <a:off x="6705600" y="1447800"/>
                <a:ext cx="304800" cy="3048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 bwMode="auto">
              <a:xfrm>
                <a:off x="6400800" y="1981200"/>
                <a:ext cx="304800" cy="304800"/>
              </a:xfrm>
              <a:prstGeom prst="ellipse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 bwMode="auto">
              <a:xfrm>
                <a:off x="7010400" y="1981200"/>
                <a:ext cx="304800" cy="304800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 bwMode="auto">
              <a:xfrm>
                <a:off x="6096000" y="2514600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 bwMode="auto">
              <a:xfrm>
                <a:off x="6705600" y="2514600"/>
                <a:ext cx="304800" cy="3048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 bwMode="auto">
              <a:xfrm>
                <a:off x="7315200" y="2514600"/>
                <a:ext cx="304800" cy="304800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189" name="Straight Connector 188"/>
              <p:cNvCxnSpPr>
                <a:stCxn id="183" idx="4"/>
                <a:endCxn id="184" idx="0"/>
              </p:cNvCxnSpPr>
              <p:nvPr/>
            </p:nvCxnSpPr>
            <p:spPr bwMode="auto">
              <a:xfrm rot="5400000">
                <a:off x="6591300" y="17145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>
                <a:stCxn id="183" idx="4"/>
                <a:endCxn id="185" idx="0"/>
              </p:cNvCxnSpPr>
              <p:nvPr/>
            </p:nvCxnSpPr>
            <p:spPr bwMode="auto">
              <a:xfrm rot="16200000" flipH="1">
                <a:off x="6896100" y="17145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 rot="5400000">
                <a:off x="6286500" y="22479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 rot="16200000" flipH="1">
                <a:off x="6591300" y="22479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 rot="16200000" flipH="1">
                <a:off x="7200900" y="22479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4" name="Oval 193"/>
              <p:cNvSpPr/>
              <p:nvPr/>
            </p:nvSpPr>
            <p:spPr bwMode="auto">
              <a:xfrm>
                <a:off x="5791200" y="3048000"/>
                <a:ext cx="304800" cy="304800"/>
              </a:xfrm>
              <a:prstGeom prst="ellipse">
                <a:avLst/>
              </a:prstGeom>
              <a:solidFill>
                <a:srgbClr val="FF00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 bwMode="auto">
              <a:xfrm>
                <a:off x="6400800" y="3048000"/>
                <a:ext cx="304800" cy="304800"/>
              </a:xfrm>
              <a:prstGeom prst="ellipse">
                <a:avLst/>
              </a:prstGeom>
              <a:solidFill>
                <a:srgbClr val="00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196" name="Straight Connector 195"/>
              <p:cNvCxnSpPr/>
              <p:nvPr/>
            </p:nvCxnSpPr>
            <p:spPr bwMode="auto">
              <a:xfrm rot="5400000">
                <a:off x="5981700" y="27813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" name="Straight Connector 196"/>
              <p:cNvCxnSpPr/>
              <p:nvPr/>
            </p:nvCxnSpPr>
            <p:spPr bwMode="auto">
              <a:xfrm rot="16200000" flipH="1">
                <a:off x="6286500" y="27813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8" name="Oval 197"/>
              <p:cNvSpPr/>
              <p:nvPr/>
            </p:nvSpPr>
            <p:spPr bwMode="auto">
              <a:xfrm>
                <a:off x="7010400" y="3048000"/>
                <a:ext cx="304800" cy="304800"/>
              </a:xfrm>
              <a:prstGeom prst="ellipse">
                <a:avLst/>
              </a:prstGeom>
              <a:solidFill>
                <a:srgbClr val="9966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 bwMode="auto">
              <a:xfrm>
                <a:off x="7620000" y="3048000"/>
                <a:ext cx="304800" cy="304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200" name="Straight Connector 199"/>
              <p:cNvCxnSpPr/>
              <p:nvPr/>
            </p:nvCxnSpPr>
            <p:spPr bwMode="auto">
              <a:xfrm rot="5400000">
                <a:off x="7200900" y="27813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1" name="Straight Connector 200"/>
              <p:cNvCxnSpPr/>
              <p:nvPr/>
            </p:nvCxnSpPr>
            <p:spPr bwMode="auto">
              <a:xfrm rot="16200000" flipH="1">
                <a:off x="7505700" y="27813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232"/>
            <p:cNvGrpSpPr/>
            <p:nvPr/>
          </p:nvGrpSpPr>
          <p:grpSpPr>
            <a:xfrm>
              <a:off x="3733800" y="2133600"/>
              <a:ext cx="1143000" cy="1524000"/>
              <a:chOff x="3581400" y="1828800"/>
              <a:chExt cx="1143000" cy="1524000"/>
            </a:xfrm>
          </p:grpSpPr>
          <p:sp>
            <p:nvSpPr>
              <p:cNvPr id="234" name="Rectangle 233"/>
              <p:cNvSpPr/>
              <p:nvPr/>
            </p:nvSpPr>
            <p:spPr bwMode="auto">
              <a:xfrm>
                <a:off x="4038600" y="1828800"/>
                <a:ext cx="228600" cy="152400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35" name="Rectangle 234"/>
              <p:cNvSpPr/>
              <p:nvPr/>
            </p:nvSpPr>
            <p:spPr bwMode="auto">
              <a:xfrm>
                <a:off x="3581400" y="1905000"/>
                <a:ext cx="228600" cy="457200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36" name="Rectangle 235"/>
              <p:cNvSpPr/>
              <p:nvPr/>
            </p:nvSpPr>
            <p:spPr bwMode="auto">
              <a:xfrm>
                <a:off x="3581400" y="2514600"/>
                <a:ext cx="228600" cy="457200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37" name="Rectangle 236"/>
              <p:cNvSpPr/>
              <p:nvPr/>
            </p:nvSpPr>
            <p:spPr bwMode="auto">
              <a:xfrm>
                <a:off x="4495800" y="1905000"/>
                <a:ext cx="228600" cy="457200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38" name="Rectangle 237"/>
              <p:cNvSpPr/>
              <p:nvPr/>
            </p:nvSpPr>
            <p:spPr bwMode="auto">
              <a:xfrm>
                <a:off x="4495800" y="2514600"/>
                <a:ext cx="228600" cy="457200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cxnSp>
            <p:nvCxnSpPr>
              <p:cNvPr id="239" name="Straight Arrow Connector 238"/>
              <p:cNvCxnSpPr/>
              <p:nvPr/>
            </p:nvCxnSpPr>
            <p:spPr>
              <a:xfrm>
                <a:off x="3810000" y="2128978"/>
                <a:ext cx="228600" cy="4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>
                <a:off x="3810000" y="2743200"/>
                <a:ext cx="228600" cy="4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4267200" y="2133600"/>
                <a:ext cx="228600" cy="4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>
                <a:off x="4267200" y="2743200"/>
                <a:ext cx="228600" cy="4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242"/>
            <p:cNvGrpSpPr/>
            <p:nvPr/>
          </p:nvGrpSpPr>
          <p:grpSpPr>
            <a:xfrm>
              <a:off x="3429000" y="4495800"/>
              <a:ext cx="1676400" cy="1600200"/>
              <a:chOff x="3505200" y="4267200"/>
              <a:chExt cx="1676400" cy="1600200"/>
            </a:xfrm>
          </p:grpSpPr>
          <p:sp>
            <p:nvSpPr>
              <p:cNvPr id="244" name="Oval 243"/>
              <p:cNvSpPr/>
              <p:nvPr/>
            </p:nvSpPr>
            <p:spPr bwMode="auto">
              <a:xfrm>
                <a:off x="4191000" y="426720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 bwMode="auto">
              <a:xfrm>
                <a:off x="3886200" y="4724400"/>
                <a:ext cx="228600" cy="228600"/>
              </a:xfrm>
              <a:prstGeom prst="ellipse">
                <a:avLst/>
              </a:prstGeom>
              <a:solidFill>
                <a:srgbClr val="9966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6" name="Oval 245"/>
              <p:cNvSpPr/>
              <p:nvPr/>
            </p:nvSpPr>
            <p:spPr bwMode="auto">
              <a:xfrm>
                <a:off x="4191000" y="5105400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 bwMode="auto">
              <a:xfrm>
                <a:off x="4724400" y="4495800"/>
                <a:ext cx="228600" cy="228600"/>
              </a:xfrm>
              <a:prstGeom prst="ellipse">
                <a:avLst/>
              </a:prstGeom>
              <a:solidFill>
                <a:schemeClr val="accent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 bwMode="auto">
              <a:xfrm>
                <a:off x="4648200" y="4953000"/>
                <a:ext cx="228600" cy="228600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9" name="Oval 248"/>
              <p:cNvSpPr/>
              <p:nvPr/>
            </p:nvSpPr>
            <p:spPr bwMode="auto">
              <a:xfrm>
                <a:off x="3581400" y="5257800"/>
                <a:ext cx="228600" cy="228600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50" name="Oval 249"/>
              <p:cNvSpPr/>
              <p:nvPr/>
            </p:nvSpPr>
            <p:spPr bwMode="auto">
              <a:xfrm>
                <a:off x="4419600" y="5486400"/>
                <a:ext cx="228600" cy="2286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 bwMode="auto">
              <a:xfrm>
                <a:off x="3505200" y="4572000"/>
                <a:ext cx="228600" cy="228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 bwMode="auto">
              <a:xfrm>
                <a:off x="4953000" y="5334000"/>
                <a:ext cx="228600" cy="228600"/>
              </a:xfrm>
              <a:prstGeom prst="ellipse">
                <a:avLst/>
              </a:prstGeom>
              <a:solidFill>
                <a:srgbClr val="00B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253" name="Straight Arrow Connector 252"/>
              <p:cNvCxnSpPr>
                <a:stCxn id="251" idx="7"/>
                <a:endCxn id="244" idx="2"/>
              </p:cNvCxnSpPr>
              <p:nvPr/>
            </p:nvCxnSpPr>
            <p:spPr>
              <a:xfrm flipV="1">
                <a:off x="3700322" y="4381500"/>
                <a:ext cx="490678" cy="2239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stCxn id="244" idx="6"/>
                <a:endCxn id="247" idx="2"/>
              </p:cNvCxnSpPr>
              <p:nvPr/>
            </p:nvCxnSpPr>
            <p:spPr>
              <a:xfrm>
                <a:off x="4419600" y="4381500"/>
                <a:ext cx="304800" cy="228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/>
              <p:cNvCxnSpPr>
                <a:stCxn id="247" idx="3"/>
                <a:endCxn id="248" idx="0"/>
              </p:cNvCxnSpPr>
              <p:nvPr/>
            </p:nvCxnSpPr>
            <p:spPr>
              <a:xfrm>
                <a:off x="4757878" y="4690922"/>
                <a:ext cx="4622" cy="262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/>
              <p:cNvCxnSpPr>
                <a:stCxn id="248" idx="5"/>
                <a:endCxn id="252" idx="1"/>
              </p:cNvCxnSpPr>
              <p:nvPr/>
            </p:nvCxnSpPr>
            <p:spPr>
              <a:xfrm>
                <a:off x="4843322" y="5148122"/>
                <a:ext cx="143156" cy="219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>
                <a:stCxn id="252" idx="2"/>
                <a:endCxn id="250" idx="6"/>
              </p:cNvCxnSpPr>
              <p:nvPr/>
            </p:nvCxnSpPr>
            <p:spPr>
              <a:xfrm flipH="1">
                <a:off x="4648200" y="5448300"/>
                <a:ext cx="304800" cy="152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>
                <a:endCxn id="246" idx="5"/>
              </p:cNvCxnSpPr>
              <p:nvPr/>
            </p:nvCxnSpPr>
            <p:spPr>
              <a:xfrm flipH="1" flipV="1">
                <a:off x="4386122" y="5300522"/>
                <a:ext cx="105056" cy="219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/>
              <p:cNvCxnSpPr>
                <a:stCxn id="246" idx="1"/>
                <a:endCxn id="245" idx="5"/>
              </p:cNvCxnSpPr>
              <p:nvPr/>
            </p:nvCxnSpPr>
            <p:spPr>
              <a:xfrm flipH="1" flipV="1">
                <a:off x="4081322" y="4919522"/>
                <a:ext cx="143156" cy="219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/>
              <p:cNvCxnSpPr>
                <a:stCxn id="245" idx="3"/>
                <a:endCxn id="249" idx="7"/>
              </p:cNvCxnSpPr>
              <p:nvPr/>
            </p:nvCxnSpPr>
            <p:spPr>
              <a:xfrm flipH="1">
                <a:off x="3776522" y="4919522"/>
                <a:ext cx="143156" cy="3717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>
                <a:stCxn id="251" idx="4"/>
                <a:endCxn id="249" idx="1"/>
              </p:cNvCxnSpPr>
              <p:nvPr/>
            </p:nvCxnSpPr>
            <p:spPr>
              <a:xfrm flipH="1">
                <a:off x="3614878" y="4800600"/>
                <a:ext cx="4622" cy="4906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>
                <a:stCxn id="246" idx="7"/>
                <a:endCxn id="244" idx="4"/>
              </p:cNvCxnSpPr>
              <p:nvPr/>
            </p:nvCxnSpPr>
            <p:spPr>
              <a:xfrm flipH="1" flipV="1">
                <a:off x="4305300" y="4495800"/>
                <a:ext cx="80822" cy="643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/>
              <p:cNvCxnSpPr>
                <a:stCxn id="246" idx="3"/>
                <a:endCxn id="249" idx="6"/>
              </p:cNvCxnSpPr>
              <p:nvPr/>
            </p:nvCxnSpPr>
            <p:spPr>
              <a:xfrm flipH="1">
                <a:off x="3810000" y="5300522"/>
                <a:ext cx="414478" cy="715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Oval 263"/>
              <p:cNvSpPr/>
              <p:nvPr/>
            </p:nvSpPr>
            <p:spPr bwMode="auto">
              <a:xfrm>
                <a:off x="3962400" y="5638800"/>
                <a:ext cx="228600" cy="228600"/>
              </a:xfrm>
              <a:prstGeom prst="ellipse">
                <a:avLst/>
              </a:prstGeom>
              <a:solidFill>
                <a:srgbClr val="3366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265" name="Straight Arrow Connector 264"/>
              <p:cNvCxnSpPr>
                <a:stCxn id="264" idx="7"/>
                <a:endCxn id="246" idx="4"/>
              </p:cNvCxnSpPr>
              <p:nvPr/>
            </p:nvCxnSpPr>
            <p:spPr>
              <a:xfrm flipV="1">
                <a:off x="4157522" y="5334000"/>
                <a:ext cx="147778" cy="338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265"/>
            <p:cNvGrpSpPr/>
            <p:nvPr/>
          </p:nvGrpSpPr>
          <p:grpSpPr>
            <a:xfrm>
              <a:off x="6705600" y="2209800"/>
              <a:ext cx="1600200" cy="1447800"/>
              <a:chOff x="6781800" y="2057400"/>
              <a:chExt cx="1600200" cy="1447800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6781800" y="2057400"/>
                <a:ext cx="381000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7467600" y="2057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269" name="Straight Arrow Connector 268"/>
              <p:cNvCxnSpPr>
                <a:stCxn id="267" idx="3"/>
                <a:endCxn id="268" idx="2"/>
              </p:cNvCxnSpPr>
              <p:nvPr/>
            </p:nvCxnSpPr>
            <p:spPr>
              <a:xfrm>
                <a:off x="7162800" y="2209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155"/>
              <p:cNvGrpSpPr/>
              <p:nvPr/>
            </p:nvGrpSpPr>
            <p:grpSpPr>
              <a:xfrm>
                <a:off x="6781800" y="2438400"/>
                <a:ext cx="1600200" cy="304800"/>
                <a:chOff x="6781800" y="2438400"/>
                <a:chExt cx="1600200" cy="304800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6781800" y="2438400"/>
                  <a:ext cx="381000" cy="304800"/>
                </a:xfrm>
                <a:prstGeom prst="rect">
                  <a:avLst/>
                </a:prstGeom>
                <a:solidFill>
                  <a:srgbClr val="FFCC6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tIns="9144" rIns="9144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  <a:latin typeface="Arial Narrow" pitchFamily="34" charset="0"/>
                    </a:rPr>
                    <a:t>key</a:t>
                  </a: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7467600" y="2438400"/>
                  <a:ext cx="914400" cy="304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latin typeface="Arial Narrow" pitchFamily="34" charset="0"/>
                    </a:rPr>
                    <a:t>value</a:t>
                  </a:r>
                </a:p>
              </p:txBody>
            </p:sp>
            <p:cxnSp>
              <p:nvCxnSpPr>
                <p:cNvPr id="281" name="Straight Arrow Connector 280"/>
                <p:cNvCxnSpPr>
                  <a:stCxn id="279" idx="3"/>
                  <a:endCxn id="280" idx="2"/>
                </p:cNvCxnSpPr>
                <p:nvPr/>
              </p:nvCxnSpPr>
              <p:spPr>
                <a:xfrm>
                  <a:off x="7162800" y="2590800"/>
                  <a:ext cx="3048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156"/>
              <p:cNvGrpSpPr/>
              <p:nvPr/>
            </p:nvGrpSpPr>
            <p:grpSpPr>
              <a:xfrm>
                <a:off x="6781800" y="2819400"/>
                <a:ext cx="1600200" cy="304800"/>
                <a:chOff x="6781800" y="2438400"/>
                <a:chExt cx="1600200" cy="304800"/>
              </a:xfrm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6781800" y="2438400"/>
                  <a:ext cx="381000" cy="304800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tIns="9144" rIns="9144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  <a:latin typeface="Arial Narrow" pitchFamily="34" charset="0"/>
                    </a:rPr>
                    <a:t>key</a:t>
                  </a:r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7467600" y="2438400"/>
                  <a:ext cx="914400" cy="304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latin typeface="Arial Narrow" pitchFamily="34" charset="0"/>
                    </a:rPr>
                    <a:t>value</a:t>
                  </a:r>
                </a:p>
              </p:txBody>
            </p:sp>
            <p:cxnSp>
              <p:nvCxnSpPr>
                <p:cNvPr id="278" name="Straight Arrow Connector 277"/>
                <p:cNvCxnSpPr>
                  <a:stCxn id="276" idx="3"/>
                  <a:endCxn id="277" idx="2"/>
                </p:cNvCxnSpPr>
                <p:nvPr/>
              </p:nvCxnSpPr>
              <p:spPr>
                <a:xfrm>
                  <a:off x="7162800" y="2590800"/>
                  <a:ext cx="3048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69"/>
              <p:cNvGrpSpPr/>
              <p:nvPr/>
            </p:nvGrpSpPr>
            <p:grpSpPr>
              <a:xfrm>
                <a:off x="6781800" y="3200400"/>
                <a:ext cx="1600200" cy="304800"/>
                <a:chOff x="6781800" y="2438400"/>
                <a:chExt cx="1600200" cy="304800"/>
              </a:xfrm>
            </p:grpSpPr>
            <p:sp>
              <p:nvSpPr>
                <p:cNvPr id="273" name="Rectangle 272"/>
                <p:cNvSpPr/>
                <p:nvPr/>
              </p:nvSpPr>
              <p:spPr>
                <a:xfrm>
                  <a:off x="6781800" y="2438400"/>
                  <a:ext cx="381000" cy="3048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tIns="9144" rIns="9144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  <a:latin typeface="Arial Narrow" pitchFamily="34" charset="0"/>
                    </a:rPr>
                    <a:t>key</a:t>
                  </a: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467600" y="2438400"/>
                  <a:ext cx="914400" cy="304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latin typeface="Arial Narrow" pitchFamily="34" charset="0"/>
                    </a:rPr>
                    <a:t>value</a:t>
                  </a:r>
                </a:p>
              </p:txBody>
            </p:sp>
            <p:cxnSp>
              <p:nvCxnSpPr>
                <p:cNvPr id="275" name="Straight Arrow Connector 274"/>
                <p:cNvCxnSpPr>
                  <a:stCxn id="273" idx="3"/>
                  <a:endCxn id="274" idx="2"/>
                </p:cNvCxnSpPr>
                <p:nvPr/>
              </p:nvCxnSpPr>
              <p:spPr>
                <a:xfrm>
                  <a:off x="7162800" y="2590800"/>
                  <a:ext cx="3048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41"/>
            <p:cNvGrpSpPr/>
            <p:nvPr/>
          </p:nvGrpSpPr>
          <p:grpSpPr>
            <a:xfrm>
              <a:off x="457200" y="4495800"/>
              <a:ext cx="1676401" cy="1447800"/>
              <a:chOff x="457200" y="4495800"/>
              <a:chExt cx="1676401" cy="1447800"/>
            </a:xfrm>
          </p:grpSpPr>
          <p:sp>
            <p:nvSpPr>
              <p:cNvPr id="226" name="Rectangle 225"/>
              <p:cNvSpPr/>
              <p:nvPr/>
            </p:nvSpPr>
            <p:spPr>
              <a:xfrm>
                <a:off x="914400" y="5403056"/>
                <a:ext cx="150019" cy="17382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59581" y="4498181"/>
                <a:ext cx="150019" cy="17382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1828800" y="4862513"/>
                <a:ext cx="150020" cy="173829"/>
              </a:xfrm>
              <a:prstGeom prst="rect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1676400" y="5586414"/>
                <a:ext cx="150019" cy="178590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1371600" y="4495801"/>
                <a:ext cx="147638" cy="178593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457202" y="4495800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cxnSp>
            <p:nvCxnSpPr>
              <p:cNvPr id="211" name="Straight Connector 210"/>
              <p:cNvCxnSpPr/>
              <p:nvPr/>
            </p:nvCxnSpPr>
            <p:spPr>
              <a:xfrm>
                <a:off x="6096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7620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9144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0668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12192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3716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15240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16764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18288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19812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Rectangle 221"/>
              <p:cNvSpPr/>
              <p:nvPr/>
            </p:nvSpPr>
            <p:spPr>
              <a:xfrm>
                <a:off x="614362" y="4683919"/>
                <a:ext cx="142875" cy="17382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766762" y="4862512"/>
                <a:ext cx="142875" cy="17382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919163" y="5041106"/>
                <a:ext cx="142875" cy="17382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071563" y="5222081"/>
                <a:ext cx="142875" cy="17382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1223963" y="5765005"/>
                <a:ext cx="142875" cy="1738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1526381" y="5224463"/>
                <a:ext cx="145257" cy="17859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1985962" y="5224463"/>
                <a:ext cx="142875" cy="17382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 bwMode="auto">
              <a:xfrm>
                <a:off x="457200" y="5762625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9" name="Rectangle 208"/>
              <p:cNvSpPr/>
              <p:nvPr/>
            </p:nvSpPr>
            <p:spPr bwMode="auto">
              <a:xfrm>
                <a:off x="457200" y="5581650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4" name="Rectangle 203"/>
              <p:cNvSpPr/>
              <p:nvPr/>
            </p:nvSpPr>
            <p:spPr bwMode="auto">
              <a:xfrm>
                <a:off x="457202" y="4676775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5" name="Rectangle 204"/>
              <p:cNvSpPr/>
              <p:nvPr/>
            </p:nvSpPr>
            <p:spPr bwMode="auto">
              <a:xfrm>
                <a:off x="457201" y="4857750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6" name="Rectangle 205"/>
              <p:cNvSpPr/>
              <p:nvPr/>
            </p:nvSpPr>
            <p:spPr bwMode="auto">
              <a:xfrm>
                <a:off x="457201" y="5038725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7" name="Rectangle 206"/>
              <p:cNvSpPr/>
              <p:nvPr/>
            </p:nvSpPr>
            <p:spPr bwMode="auto">
              <a:xfrm>
                <a:off x="457201" y="5219700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8" name="Rectangle 207"/>
              <p:cNvSpPr/>
              <p:nvPr/>
            </p:nvSpPr>
            <p:spPr bwMode="auto">
              <a:xfrm>
                <a:off x="457201" y="5400675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</p:grpSp>
      </p:grpSp>
      <p:sp>
        <p:nvSpPr>
          <p:cNvPr id="282" name="Slide Number Placeholder 2"/>
          <p:cNvSpPr txBox="1">
            <a:spLocks/>
          </p:cNvSpPr>
          <p:nvPr/>
        </p:nvSpPr>
        <p:spPr>
          <a:xfrm>
            <a:off x="8458200" y="6400800"/>
            <a:ext cx="457200" cy="30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98B074-17C8-9B4B-AB31-716511C0D83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876300"/>
          </a:xfrm>
        </p:spPr>
        <p:txBody>
          <a:bodyPr/>
          <a:lstStyle/>
          <a:p>
            <a:r>
              <a:rPr lang="en-US" sz="4000" dirty="0" smtClean="0"/>
              <a:t>Monoculture and Mono-architecture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43900" y="6172200"/>
            <a:ext cx="533400" cy="457200"/>
          </a:xfrm>
        </p:spPr>
        <p:txBody>
          <a:bodyPr/>
          <a:lstStyle/>
          <a:p>
            <a:pPr>
              <a:defRPr/>
            </a:pPr>
            <a:fld id="{F798B074-17C8-9B4B-AB31-716511C0D839}" type="slidenum">
              <a:rPr lang="en-US" sz="16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40</a:t>
            </a:fld>
            <a:endParaRPr lang="en-US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515100"/>
            <a:ext cx="4191000" cy="342900"/>
          </a:xfrm>
        </p:spPr>
        <p:txBody>
          <a:bodyPr anchor="ctr"/>
          <a:lstStyle/>
          <a:p>
            <a:pPr>
              <a:defRPr/>
            </a:pPr>
            <a:r>
              <a:rPr lang="en-US" sz="1200" dirty="0" smtClean="0"/>
              <a:t>Copyright  2011 Kelly-McCreary &amp; Associates</a:t>
            </a:r>
            <a:endParaRPr 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28700" y="1000126"/>
            <a:ext cx="6972300" cy="500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515100" y="6057900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Image Source: Wikipedia</a:t>
            </a:r>
            <a:endParaRPr lang="en-US" sz="1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Eric Evans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1600201"/>
            <a:ext cx="5791200" cy="2133599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   “The </a:t>
            </a:r>
            <a:r>
              <a:rPr lang="en-US" dirty="0"/>
              <a:t>whole point of seeking alternatives </a:t>
            </a:r>
            <a:r>
              <a:rPr lang="en-US" dirty="0" smtClean="0"/>
              <a:t>[to RDBMS systems] is </a:t>
            </a:r>
            <a:r>
              <a:rPr lang="en-US" dirty="0"/>
              <a:t>that </a:t>
            </a:r>
            <a:r>
              <a:rPr lang="en-US" dirty="0" smtClean="0"/>
              <a:t>you need </a:t>
            </a:r>
            <a:r>
              <a:rPr lang="en-US" dirty="0"/>
              <a:t>to solve a problem that relational databases are a bad fit </a:t>
            </a:r>
            <a:r>
              <a:rPr lang="en-US" dirty="0" smtClean="0"/>
              <a:t>for.”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5000" y="4343400"/>
            <a:ext cx="23391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Eric Evans</a:t>
            </a:r>
          </a:p>
          <a:p>
            <a:r>
              <a:rPr lang="en-US" sz="4000" dirty="0" smtClean="0"/>
              <a:t>Rackspace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2438400" cy="242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800100"/>
          </a:xfrm>
        </p:spPr>
        <p:txBody>
          <a:bodyPr/>
          <a:lstStyle/>
          <a:p>
            <a:r>
              <a:rPr lang="en-US" dirty="0" smtClean="0"/>
              <a:t>Finding the Right Match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82000" y="6248400"/>
            <a:ext cx="533400" cy="457200"/>
          </a:xfrm>
        </p:spPr>
        <p:txBody>
          <a:bodyPr/>
          <a:lstStyle/>
          <a:p>
            <a:pPr>
              <a:defRPr/>
            </a:pPr>
            <a:fld id="{F798B074-17C8-9B4B-AB31-716511C0D839}" type="slidenum">
              <a:rPr lang="en-US" sz="16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42</a:t>
            </a:fld>
            <a:endParaRPr lang="en-US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0300" y="6400800"/>
            <a:ext cx="4191000" cy="457200"/>
          </a:xfrm>
        </p:spPr>
        <p:txBody>
          <a:bodyPr anchor="ctr"/>
          <a:lstStyle/>
          <a:p>
            <a:pPr>
              <a:defRPr/>
            </a:pPr>
            <a:r>
              <a:rPr lang="en-US" dirty="0" smtClean="0"/>
              <a:t>Copyright  2011 Dan McCreary &amp; Associates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rot="5400000" flipH="1" flipV="1">
            <a:off x="-170656" y="3599656"/>
            <a:ext cx="3771900" cy="1588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714500" y="5486400"/>
            <a:ext cx="4114800" cy="1588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981200" y="1524000"/>
            <a:ext cx="1810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Schema-Free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4914900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Mature Query Language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1714500" y="3314700"/>
            <a:ext cx="2514600" cy="2171700"/>
          </a:xfrm>
          <a:prstGeom prst="straightConnector1">
            <a:avLst/>
          </a:prstGeom>
          <a:solidFill>
            <a:srgbClr val="3399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457700" y="2857500"/>
            <a:ext cx="278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Standards Compliant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00300" y="5829300"/>
            <a:ext cx="588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Use CMU's Architectural Tradeoff and Modeling (ATAM) Process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/>
              <a:t>Horizontal Scalability and Running</a:t>
            </a:r>
            <a:br>
              <a:rPr lang="en-US" sz="3200" b="1" dirty="0" smtClean="0"/>
            </a:br>
            <a:r>
              <a:rPr lang="en-US" sz="3200" b="1" dirty="0" smtClean="0"/>
              <a:t>on Commodity Hardware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2743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“Definitely, the volume of data is getting </a:t>
            </a:r>
            <a:r>
              <a:rPr lang="en-US" dirty="0"/>
              <a:t>so huge that people are looking at other </a:t>
            </a:r>
            <a:r>
              <a:rPr lang="en-US" dirty="0" smtClean="0"/>
              <a:t>technologies”</a:t>
            </a:r>
          </a:p>
          <a:p>
            <a:pPr>
              <a:buNone/>
            </a:pPr>
            <a:r>
              <a:rPr lang="en-US" dirty="0" smtClean="0"/>
              <a:t>		Jon Travis - </a:t>
            </a:r>
            <a:r>
              <a:rPr lang="en-US" dirty="0" err="1" smtClean="0"/>
              <a:t>SpringSource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Up vs. Scale 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3124200"/>
            <a:ext cx="4040188" cy="639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4400" dirty="0" smtClean="0"/>
              <a:t>Scale Up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3886200"/>
            <a:ext cx="4040188" cy="2239962"/>
          </a:xfrm>
        </p:spPr>
        <p:txBody>
          <a:bodyPr/>
          <a:lstStyle/>
          <a:p>
            <a:r>
              <a:rPr lang="en-US" dirty="0" smtClean="0"/>
              <a:t>Make a single CPU as fast as possible</a:t>
            </a:r>
          </a:p>
          <a:p>
            <a:r>
              <a:rPr lang="en-US" dirty="0" smtClean="0"/>
              <a:t>Increase clock speed</a:t>
            </a:r>
          </a:p>
          <a:p>
            <a:r>
              <a:rPr lang="en-US" dirty="0" smtClean="0"/>
              <a:t>Add RAM</a:t>
            </a:r>
          </a:p>
          <a:p>
            <a:r>
              <a:rPr lang="en-US" dirty="0" smtClean="0"/>
              <a:t>Make disk I/O go faster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800600" y="3200400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Scale Out</a:t>
            </a:r>
            <a:endParaRPr lang="en-US" sz="4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45025" y="3886199"/>
            <a:ext cx="4041775" cy="2239963"/>
          </a:xfrm>
        </p:spPr>
        <p:txBody>
          <a:bodyPr/>
          <a:lstStyle/>
          <a:p>
            <a:r>
              <a:rPr lang="en-US" dirty="0" smtClean="0"/>
              <a:t>Make Many CPUs work together</a:t>
            </a:r>
          </a:p>
          <a:p>
            <a:r>
              <a:rPr lang="en-US" dirty="0" smtClean="0"/>
              <a:t>Learn how to divide your problems into independent threads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1524000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1905000"/>
            <a:ext cx="105393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6400" y="1828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48400" y="1752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86600" y="1752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2286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2286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2209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05600" y="1371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1371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1447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Up Arrow 21"/>
          <p:cNvSpPr/>
          <p:nvPr/>
        </p:nvSpPr>
        <p:spPr>
          <a:xfrm>
            <a:off x="1905000" y="1447800"/>
            <a:ext cx="7620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848600" y="198120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>
            <a:off x="4724400" y="1981200"/>
            <a:ext cx="457200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"Hash Mod"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620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a hash of the "key"</a:t>
            </a:r>
          </a:p>
          <a:p>
            <a:r>
              <a:rPr lang="en-US" dirty="0" smtClean="0"/>
              <a:t>Use the initial bits or the "modulo" of the hashed value</a:t>
            </a:r>
          </a:p>
          <a:p>
            <a:r>
              <a:rPr lang="en-US" dirty="0" smtClean="0"/>
              <a:t>Use this to distribute the item to the cluster</a:t>
            </a:r>
          </a:p>
          <a:p>
            <a:r>
              <a:rPr lang="en-US" dirty="0" smtClean="0"/>
              <a:t>Allows even distribution of data over a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872734"/>
            <a:ext cx="147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Customer ID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9000" y="1828800"/>
            <a:ext cx="914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Hash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2927692" y="2057400"/>
            <a:ext cx="5013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6800" y="18727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MD5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43400" y="2057400"/>
            <a:ext cx="501308" cy="58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72200" y="1905000"/>
            <a:ext cx="17526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24600" y="2057400"/>
            <a:ext cx="1447800" cy="1143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00800" y="24384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Hash "ring"</a:t>
            </a:r>
          </a:p>
        </p:txBody>
      </p:sp>
      <p:sp>
        <p:nvSpPr>
          <p:cNvPr id="16" name="Oval 15"/>
          <p:cNvSpPr/>
          <p:nvPr/>
        </p:nvSpPr>
        <p:spPr>
          <a:xfrm>
            <a:off x="6019800" y="2438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858000" y="31242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772400" y="24384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58000" y="17526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876800"/>
            <a:ext cx="8229600" cy="914400"/>
          </a:xfrm>
        </p:spPr>
        <p:txBody>
          <a:bodyPr>
            <a:noAutofit/>
          </a:bodyPr>
          <a:lstStyle/>
          <a:p>
            <a:r>
              <a:rPr lang="en-US" sz="1800" dirty="0" smtClean="0"/>
              <a:t>When one node in a cluster has too much of a load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24600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Kelly-McCreary &amp; Associates, LLC</a:t>
            </a:r>
            <a:endParaRPr lang="en-US" dirty="0"/>
          </a:p>
        </p:txBody>
      </p:sp>
      <p:grpSp>
        <p:nvGrpSpPr>
          <p:cNvPr id="10" name="Group 41"/>
          <p:cNvGrpSpPr/>
          <p:nvPr/>
        </p:nvGrpSpPr>
        <p:grpSpPr>
          <a:xfrm>
            <a:off x="609600" y="1524000"/>
            <a:ext cx="7848600" cy="2960132"/>
            <a:chOff x="609600" y="3048000"/>
            <a:chExt cx="7848600" cy="2960132"/>
          </a:xfrm>
        </p:grpSpPr>
        <p:sp>
          <p:nvSpPr>
            <p:cNvPr id="6" name="Can 5"/>
            <p:cNvSpPr/>
            <p:nvPr/>
          </p:nvSpPr>
          <p:spPr>
            <a:xfrm>
              <a:off x="2514600" y="3048000"/>
              <a:ext cx="1143000" cy="1066800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>
              <a:off x="1447800" y="4598468"/>
              <a:ext cx="1143000" cy="1040331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>
              <a:off x="3733800" y="4572000"/>
              <a:ext cx="1143000" cy="1066800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86200" y="3124200"/>
              <a:ext cx="44092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Warning </a:t>
              </a:r>
              <a:r>
                <a:rPr lang="en-US" dirty="0">
                  <a:latin typeface="Arial Narrow" pitchFamily="34" charset="0"/>
                  <a:cs typeface="Arial" pitchFamily="34" charset="0"/>
                </a:rPr>
                <a:t>p</a:t>
              </a:r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rocessor at 90% capacity!</a:t>
              </a:r>
            </a:p>
            <a:p>
              <a:endParaRPr lang="en-US" dirty="0" smtClean="0">
                <a:latin typeface="Arial Narrow" pitchFamily="34" charset="0"/>
                <a:cs typeface="Arial" pitchFamily="34" charset="0"/>
              </a:endParaRPr>
            </a:p>
            <a:p>
              <a:r>
                <a:rPr lang="en-US" dirty="0" smtClean="0">
                  <a:latin typeface="Arial Narrow" pitchFamily="34" charset="0"/>
                  <a:cs typeface="Arial" pitchFamily="34" charset="0"/>
                </a:rPr>
                <a:t>Time to "Shard" – copy ½ data to a new processor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962400" y="4876800"/>
              <a:ext cx="685800" cy="685800"/>
            </a:xfrm>
            <a:prstGeom prst="ellipse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43200" y="3352800"/>
              <a:ext cx="685800" cy="6096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ie 8"/>
            <p:cNvSpPr/>
            <p:nvPr/>
          </p:nvSpPr>
          <p:spPr>
            <a:xfrm>
              <a:off x="2743200" y="3352800"/>
              <a:ext cx="685800" cy="609600"/>
            </a:xfrm>
            <a:prstGeom prst="pie">
              <a:avLst>
                <a:gd name="adj1" fmla="val 16595346"/>
                <a:gd name="adj2" fmla="val 14636116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Pie 10"/>
            <p:cNvSpPr/>
            <p:nvPr/>
          </p:nvSpPr>
          <p:spPr>
            <a:xfrm>
              <a:off x="3962400" y="4876800"/>
              <a:ext cx="685800" cy="685800"/>
            </a:xfrm>
            <a:prstGeom prst="pie">
              <a:avLst>
                <a:gd name="adj1" fmla="val 16164719"/>
                <a:gd name="adj2" fmla="val 4183278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093244" y="3671888"/>
              <a:ext cx="38100" cy="28336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671638" y="4898231"/>
              <a:ext cx="685800" cy="685800"/>
            </a:xfrm>
            <a:prstGeom prst="ellipse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ie 28"/>
            <p:cNvSpPr/>
            <p:nvPr/>
          </p:nvSpPr>
          <p:spPr>
            <a:xfrm>
              <a:off x="1671638" y="4898231"/>
              <a:ext cx="685800" cy="685800"/>
            </a:xfrm>
            <a:prstGeom prst="pie">
              <a:avLst>
                <a:gd name="adj1" fmla="val 16164719"/>
                <a:gd name="adj2" fmla="val 4183278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276600" y="3733800"/>
              <a:ext cx="1208314" cy="144780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09600" y="3276600"/>
              <a:ext cx="7441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 pitchFamily="34" charset="0"/>
                </a:rPr>
                <a:t>Before</a:t>
              </a:r>
            </a:p>
            <a:p>
              <a:r>
                <a:rPr lang="en-US" dirty="0" smtClean="0">
                  <a:latin typeface="Arial Narrow" pitchFamily="34" charset="0"/>
                </a:rPr>
                <a:t>Shard</a:t>
              </a:r>
              <a:endParaRPr lang="en-US" dirty="0">
                <a:latin typeface="Arial Narrow" pitchFamily="34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85800" y="4343400"/>
              <a:ext cx="77724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09600" y="472440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 pitchFamily="34" charset="0"/>
                </a:rPr>
                <a:t>After</a:t>
              </a:r>
            </a:p>
            <a:p>
              <a:r>
                <a:rPr lang="en-US" dirty="0" smtClean="0">
                  <a:latin typeface="Arial Narrow" pitchFamily="34" charset="0"/>
                </a:rPr>
                <a:t>Shard</a:t>
              </a:r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05400" y="4648200"/>
              <a:ext cx="285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 pitchFamily="34" charset="0"/>
                </a:rPr>
                <a:t>Each processor gets ½ the load</a:t>
              </a:r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19200" y="5638800"/>
              <a:ext cx="1721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 pitchFamily="34" charset="0"/>
                </a:rPr>
                <a:t>Original processor</a:t>
              </a:r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81400" y="563880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 pitchFamily="34" charset="0"/>
                </a:rPr>
                <a:t>New processor</a:t>
              </a:r>
              <a:endParaRPr lang="en-US" dirty="0">
                <a:latin typeface="Arial Narrow" pitchFamily="34" charset="0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1447800"/>
            <a:ext cx="5486400" cy="48307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Atomic</a:t>
            </a:r>
            <a:r>
              <a:rPr lang="en-US" dirty="0" smtClean="0"/>
              <a:t> – transaction either complete or fail – no in-between</a:t>
            </a:r>
          </a:p>
          <a:p>
            <a:r>
              <a:rPr lang="en-US" b="1" dirty="0" smtClean="0"/>
              <a:t>Consistent</a:t>
            </a:r>
            <a:r>
              <a:rPr lang="en-US" dirty="0" smtClean="0"/>
              <a:t> – no reports can ever catch data between states</a:t>
            </a:r>
          </a:p>
          <a:p>
            <a:r>
              <a:rPr lang="en-US" b="1" dirty="0" smtClean="0"/>
              <a:t>Isolated</a:t>
            </a:r>
            <a:r>
              <a:rPr lang="en-US" dirty="0" smtClean="0"/>
              <a:t> – never allow users to touch data that is incomplete</a:t>
            </a:r>
          </a:p>
          <a:p>
            <a:r>
              <a:rPr lang="en-US" b="1" dirty="0" smtClean="0"/>
              <a:t>Durable</a:t>
            </a:r>
            <a:r>
              <a:rPr lang="en-US" dirty="0" smtClean="0"/>
              <a:t> – recover committed transactions from partial system failures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8129" name="Picture 1" descr="D:\ws\manning-nosql\ch02-images\accounta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2371725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Definition of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792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Reports will </a:t>
            </a:r>
            <a:r>
              <a:rPr lang="en-US" b="1" dirty="0" smtClean="0"/>
              <a:t>never</a:t>
            </a:r>
            <a:r>
              <a:rPr lang="en-US" dirty="0" smtClean="0"/>
              <a:t> show a total balance after withdrawal and before deposit</a:t>
            </a:r>
            <a:endParaRPr lang="en-US" dirty="0"/>
          </a:p>
        </p:txBody>
      </p:sp>
      <p:grpSp>
        <p:nvGrpSpPr>
          <p:cNvPr id="22" name="Group 28"/>
          <p:cNvGrpSpPr/>
          <p:nvPr/>
        </p:nvGrpSpPr>
        <p:grpSpPr>
          <a:xfrm>
            <a:off x="762000" y="2133600"/>
            <a:ext cx="7022568" cy="2209800"/>
            <a:chOff x="762000" y="2133600"/>
            <a:chExt cx="7022568" cy="2209800"/>
          </a:xfrm>
        </p:grpSpPr>
        <p:sp>
          <p:nvSpPr>
            <p:cNvPr id="8" name="Rectangle 7"/>
            <p:cNvSpPr/>
            <p:nvPr/>
          </p:nvSpPr>
          <p:spPr>
            <a:xfrm>
              <a:off x="3810000" y="2514600"/>
              <a:ext cx="457200" cy="381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62000" y="2514600"/>
              <a:ext cx="1575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Arial Narrow" pitchFamily="34" charset="0"/>
                </a:rPr>
                <a:t>From Account: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62200" y="2514600"/>
              <a:ext cx="1447800" cy="3810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Savings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0600" y="2971800"/>
              <a:ext cx="1319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Arial Narrow" pitchFamily="34" charset="0"/>
                </a:rPr>
                <a:t>To Account: </a:t>
              </a:r>
            </a:p>
          </p:txBody>
        </p:sp>
        <p:sp>
          <p:nvSpPr>
            <p:cNvPr id="7" name="Isosceles Triangle 6"/>
            <p:cNvSpPr/>
            <p:nvPr/>
          </p:nvSpPr>
          <p:spPr>
            <a:xfrm rot="10800000">
              <a:off x="3886200" y="2590800"/>
              <a:ext cx="304800" cy="2286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10000" y="2971800"/>
              <a:ext cx="457200" cy="381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62200" y="2971800"/>
              <a:ext cx="1447800" cy="3810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Checking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3886200" y="3048000"/>
              <a:ext cx="304800" cy="2286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95400" y="3429000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Arial Narrow" pitchFamily="34" charset="0"/>
                </a:rPr>
                <a:t>Amount: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62200" y="3429000"/>
              <a:ext cx="1905000" cy="3810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chemeClr val="tx1"/>
                  </a:solidFill>
                </a:rPr>
                <a:t>1,000.00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362200" y="3886200"/>
              <a:ext cx="1905000" cy="3810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Transfer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8-Point Star 14"/>
            <p:cNvSpPr/>
            <p:nvPr/>
          </p:nvSpPr>
          <p:spPr>
            <a:xfrm>
              <a:off x="4876800" y="3048000"/>
              <a:ext cx="457200" cy="304800"/>
            </a:xfrm>
            <a:prstGeom prst="star8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10200" y="3048000"/>
              <a:ext cx="2374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 Narrow" pitchFamily="34" charset="0"/>
                </a:rPr>
                <a:t>Withdraw 1,000 from Savings</a:t>
              </a:r>
            </a:p>
          </p:txBody>
        </p:sp>
        <p:sp>
          <p:nvSpPr>
            <p:cNvPr id="17" name="8-Point Star 16"/>
            <p:cNvSpPr/>
            <p:nvPr/>
          </p:nvSpPr>
          <p:spPr>
            <a:xfrm>
              <a:off x="4876800" y="3505200"/>
              <a:ext cx="457200" cy="304800"/>
            </a:xfrm>
            <a:prstGeom prst="star8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10200" y="3429000"/>
              <a:ext cx="2281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 Narrow" pitchFamily="34" charset="0"/>
                </a:rPr>
                <a:t>Deposit 1,000 into Checking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48200" y="21336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 Narrow" pitchFamily="34" charset="0"/>
                </a:rPr>
                <a:t>Steps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4648200" y="2514600"/>
              <a:ext cx="9144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Start</a:t>
              </a:r>
              <a:endParaRPr lang="en-US" sz="16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648200" y="3962400"/>
              <a:ext cx="914400" cy="38100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End</a:t>
              </a:r>
              <a:endParaRPr lang="en-US" sz="1600" dirty="0"/>
            </a:p>
          </p:txBody>
        </p:sp>
        <p:cxnSp>
          <p:nvCxnSpPr>
            <p:cNvPr id="23" name="Straight Arrow Connector 22"/>
            <p:cNvCxnSpPr>
              <a:stCxn id="20" idx="4"/>
              <a:endCxn id="15" idx="6"/>
            </p:cNvCxnSpPr>
            <p:nvPr/>
          </p:nvCxnSpPr>
          <p:spPr>
            <a:xfrm>
              <a:off x="5105400" y="2895600"/>
              <a:ext cx="0" cy="1524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105400" y="3352800"/>
              <a:ext cx="0" cy="1524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105400" y="3810000"/>
              <a:ext cx="0" cy="1524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15000" y="251460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 pitchFamily="34" charset="0"/>
                </a:rPr>
                <a:t>Begin transaction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91200" y="3886200"/>
              <a:ext cx="1503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Narrow" pitchFamily="34" charset="0"/>
                </a:rPr>
                <a:t>End transaction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447800"/>
            <a:ext cx="4876800" cy="4830763"/>
          </a:xfrm>
        </p:spPr>
        <p:txBody>
          <a:bodyPr/>
          <a:lstStyle/>
          <a:p>
            <a:r>
              <a:rPr lang="en-US" b="1" dirty="0" smtClean="0"/>
              <a:t>B</a:t>
            </a:r>
            <a:r>
              <a:rPr lang="en-US" dirty="0" smtClean="0"/>
              <a:t>ase Availability of Soft state </a:t>
            </a:r>
            <a:r>
              <a:rPr lang="en-US" b="1" dirty="0" smtClean="0"/>
              <a:t>E</a:t>
            </a:r>
            <a:r>
              <a:rPr lang="en-US" dirty="0" smtClean="0"/>
              <a:t>ventually Consistent</a:t>
            </a:r>
          </a:p>
          <a:p>
            <a:r>
              <a:rPr lang="en-US" dirty="0" smtClean="0"/>
              <a:t>"Eventually Consistent" is not appropriate for many financial reporting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7105" name="Picture 1" descr="D:\ws\manning-nosql\ch02-images\no-worri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2581275" cy="1771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Sense of NoSQL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71600" y="4724400"/>
            <a:ext cx="6781800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Authors of Manning book on NoSQL (MEAP now,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print Aug 2013)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Guide for managers and architects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Focus on NoSQL architectural tradeoff analysis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Basis for 40 hour course on database architectures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http://manning.com/mccreary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2" descr="Ann Kell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19400"/>
            <a:ext cx="1371600" cy="137160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371601"/>
            <a:ext cx="254836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Dan McCrear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524000"/>
            <a:ext cx="1354667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RDBMS Systems</a:t>
            </a:r>
          </a:p>
          <a:p>
            <a:pPr lvl="1"/>
            <a:r>
              <a:rPr lang="en-US" dirty="0" smtClean="0"/>
              <a:t>reports will always get a consistent value</a:t>
            </a:r>
          </a:p>
          <a:p>
            <a:pPr lvl="1"/>
            <a:r>
              <a:rPr lang="en-US" dirty="0" smtClean="0"/>
              <a:t>never results from first part of a transaction </a:t>
            </a:r>
          </a:p>
          <a:p>
            <a:r>
              <a:rPr lang="en-US" dirty="0" smtClean="0"/>
              <a:t>In Distributed Computing</a:t>
            </a:r>
          </a:p>
          <a:p>
            <a:pPr lvl="1"/>
            <a:r>
              <a:rPr lang="en-US" dirty="0" smtClean="0"/>
              <a:t>rules that determine if a read from a cluster has verified that multiple nodes all have the same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8" idx="3"/>
            <a:endCxn id="7" idx="1"/>
          </p:cNvCxnSpPr>
          <p:nvPr/>
        </p:nvCxnSpPr>
        <p:spPr>
          <a:xfrm>
            <a:off x="5867400" y="2476500"/>
            <a:ext cx="8382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011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What happens when you get a "split brain" in your data center?</a:t>
            </a:r>
          </a:p>
          <a:p>
            <a:r>
              <a:rPr lang="en-US" dirty="0" smtClean="0"/>
              <a:t>One part of your cluster can not talk to the other part of the cluster?</a:t>
            </a:r>
          </a:p>
          <a:p>
            <a:r>
              <a:rPr lang="en-US" dirty="0" smtClean="0"/>
              <a:t>High availability systems want to write to multiple nodes in a cluster if one node fails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  <p:pic>
        <p:nvPicPr>
          <p:cNvPr id="1026" name="Picture 2" descr="http://cache1.asset-cache.net/xc/158001959-brain-photos-com.jpg?v=1&amp;c=IWSAsset&amp;k=2&amp;d=B53F616F4B95E55302E53EF1EE491CF171D03A7284505B09419EEF7DC4BEE691A3DD322FBBA826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24000"/>
            <a:ext cx="1828800" cy="2255357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705600" y="1447800"/>
            <a:ext cx="1219200" cy="2057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>
            <a:off x="4572000" y="1447800"/>
            <a:ext cx="1295400" cy="2057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/>
          <p:cNvSpPr/>
          <p:nvPr/>
        </p:nvSpPr>
        <p:spPr>
          <a:xfrm>
            <a:off x="4724400" y="1828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Node</a:t>
            </a:r>
            <a:endParaRPr lang="en-US" sz="1600" dirty="0"/>
          </a:p>
        </p:txBody>
      </p:sp>
      <p:sp>
        <p:nvSpPr>
          <p:cNvPr id="10" name="Oval 9"/>
          <p:cNvSpPr/>
          <p:nvPr/>
        </p:nvSpPr>
        <p:spPr>
          <a:xfrm>
            <a:off x="4724400" y="23622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Node</a:t>
            </a:r>
            <a:endParaRPr lang="en-US" sz="1600" dirty="0"/>
          </a:p>
        </p:txBody>
      </p:sp>
      <p:sp>
        <p:nvSpPr>
          <p:cNvPr id="13" name="Oval 12"/>
          <p:cNvSpPr/>
          <p:nvPr/>
        </p:nvSpPr>
        <p:spPr>
          <a:xfrm>
            <a:off x="4724400" y="28956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Node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0" y="14478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Rack1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05600" y="14478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Rack 2</a:t>
            </a:r>
          </a:p>
        </p:txBody>
      </p:sp>
      <p:sp>
        <p:nvSpPr>
          <p:cNvPr id="17" name="Oval 16"/>
          <p:cNvSpPr/>
          <p:nvPr/>
        </p:nvSpPr>
        <p:spPr>
          <a:xfrm>
            <a:off x="6858000" y="1828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Node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6858000" y="23622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Node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6858000" y="28956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Node</a:t>
            </a:r>
            <a:endParaRPr lang="en-US" sz="16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590800" y="1371600"/>
            <a:ext cx="0" cy="2590800"/>
          </a:xfrm>
          <a:prstGeom prst="line">
            <a:avLst/>
          </a:prstGeom>
          <a:ln w="38100"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24600" y="1524000"/>
            <a:ext cx="0" cy="1981200"/>
          </a:xfrm>
          <a:prstGeom prst="line">
            <a:avLst/>
          </a:prstGeom>
          <a:ln w="38100">
            <a:solidFill>
              <a:srgbClr val="FF33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Brewer's CAP Theorem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981200" y="2133600"/>
            <a:ext cx="4800600" cy="312420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/>
          <p:cNvSpPr txBox="1"/>
          <p:nvPr/>
        </p:nvSpPr>
        <p:spPr>
          <a:xfrm>
            <a:off x="3429000" y="160020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Consistency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5410200"/>
            <a:ext cx="179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Availability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8800" y="5410200"/>
            <a:ext cx="2947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Partition Tolerance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Kelly-McCreary &amp; Associates, LLC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95600" y="3657600"/>
            <a:ext cx="281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You cannot have all three so pick two!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Brewer's CAP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 2002, Seth Gilbert and Nancy Lynch of MIT, formally proved Brewer's Theorem to be correct</a:t>
            </a:r>
          </a:p>
          <a:p>
            <a:r>
              <a:rPr lang="en-US" dirty="0" smtClean="0"/>
              <a:t>Focus turned away from trying to get all three to trying to pick the right two for the job</a:t>
            </a:r>
          </a:p>
          <a:p>
            <a:r>
              <a:rPr lang="en-US" dirty="0" smtClean="0"/>
              <a:t>Many systems are becoming "CAP tunable"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307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CA</a:t>
            </a:r>
            <a:r>
              <a:rPr lang="en-US" dirty="0" smtClean="0"/>
              <a:t> – Consistent and Available</a:t>
            </a:r>
          </a:p>
          <a:p>
            <a:pPr lvl="1"/>
            <a:r>
              <a:rPr lang="en-US" dirty="0" smtClean="0"/>
              <a:t>Example – a single site, single database, no auto-sharding</a:t>
            </a:r>
          </a:p>
          <a:p>
            <a:pPr lvl="1"/>
            <a:r>
              <a:rPr lang="en-US" dirty="0" smtClean="0"/>
              <a:t>If you have to partition, stop, partition, restart</a:t>
            </a:r>
          </a:p>
          <a:p>
            <a:r>
              <a:rPr lang="en-US" b="1" dirty="0" smtClean="0"/>
              <a:t>CP </a:t>
            </a:r>
            <a:r>
              <a:rPr lang="en-US" dirty="0" smtClean="0"/>
              <a:t>– Consistent with Partition Tolerance</a:t>
            </a:r>
          </a:p>
          <a:p>
            <a:pPr lvl="1"/>
            <a:r>
              <a:rPr lang="en-US" dirty="0" smtClean="0"/>
              <a:t>Some data not available when partitioning</a:t>
            </a:r>
          </a:p>
          <a:p>
            <a:pPr lvl="1"/>
            <a:r>
              <a:rPr lang="en-US" dirty="0" smtClean="0"/>
              <a:t>What data you have is always consistent</a:t>
            </a:r>
          </a:p>
          <a:p>
            <a:r>
              <a:rPr lang="en-US" b="1" dirty="0" smtClean="0"/>
              <a:t>AP</a:t>
            </a:r>
            <a:r>
              <a:rPr lang="en-US" dirty="0" smtClean="0"/>
              <a:t> – Available with Partition Tolerance</a:t>
            </a:r>
          </a:p>
          <a:p>
            <a:pPr lvl="1"/>
            <a:r>
              <a:rPr lang="en-US" dirty="0" smtClean="0"/>
              <a:t>Always on, but during partitioning, some data may be inconsistent</a:t>
            </a:r>
          </a:p>
          <a:p>
            <a:pPr lvl="1"/>
            <a:r>
              <a:rPr lang="en-US" dirty="0" smtClean="0"/>
              <a:t>After sharding eventual consistency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505200" y="1524000"/>
            <a:ext cx="13716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33600" y="1524000"/>
            <a:ext cx="13716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"Clusters"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477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many nodes should we check to guarantee a consistent read?</a:t>
            </a:r>
          </a:p>
          <a:p>
            <a:r>
              <a:rPr lang="en-US" dirty="0" smtClean="0"/>
              <a:t>How many nodes should we write to in order to make sure our write is "durable"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286000" y="19050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Node</a:t>
            </a:r>
            <a:endParaRPr lang="en-US" sz="2000" dirty="0"/>
          </a:p>
        </p:txBody>
      </p:sp>
      <p:sp>
        <p:nvSpPr>
          <p:cNvPr id="7" name="Oval 6"/>
          <p:cNvSpPr/>
          <p:nvPr/>
        </p:nvSpPr>
        <p:spPr>
          <a:xfrm>
            <a:off x="2286000" y="27432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Node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3581400" y="27432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Node</a:t>
            </a:r>
            <a:endParaRPr lang="en-US" sz="2000" dirty="0"/>
          </a:p>
        </p:txBody>
      </p:sp>
      <p:sp>
        <p:nvSpPr>
          <p:cNvPr id="9" name="Oval 8"/>
          <p:cNvSpPr/>
          <p:nvPr/>
        </p:nvSpPr>
        <p:spPr>
          <a:xfrm>
            <a:off x="3581400" y="35814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Node</a:t>
            </a:r>
            <a:endParaRPr lang="en-US" sz="2000" dirty="0"/>
          </a:p>
        </p:txBody>
      </p:sp>
      <p:sp>
        <p:nvSpPr>
          <p:cNvPr id="10" name="Oval 9"/>
          <p:cNvSpPr/>
          <p:nvPr/>
        </p:nvSpPr>
        <p:spPr>
          <a:xfrm>
            <a:off x="2286000" y="35814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Node</a:t>
            </a:r>
            <a:endParaRPr lang="en-US" sz="2000" dirty="0"/>
          </a:p>
        </p:txBody>
      </p:sp>
      <p:sp>
        <p:nvSpPr>
          <p:cNvPr id="11" name="Oval 10"/>
          <p:cNvSpPr/>
          <p:nvPr/>
        </p:nvSpPr>
        <p:spPr>
          <a:xfrm>
            <a:off x="3581400" y="1905000"/>
            <a:ext cx="1143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Node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1524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Rack1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5200" y="1524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Rack 2</a:t>
            </a:r>
          </a:p>
        </p:txBody>
      </p:sp>
      <p:sp>
        <p:nvSpPr>
          <p:cNvPr id="16" name="Left-Right Arrow 15"/>
          <p:cNvSpPr/>
          <p:nvPr/>
        </p:nvSpPr>
        <p:spPr>
          <a:xfrm>
            <a:off x="4876800" y="2514600"/>
            <a:ext cx="1905000" cy="990600"/>
          </a:xfrm>
          <a:prstGeom prst="leftRightArrow">
            <a:avLst>
              <a:gd name="adj1" fmla="val 6130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Cross Data Center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81800" y="2209800"/>
            <a:ext cx="1447800" cy="15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1800" y="25146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Remote Data Center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85800" y="3200400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85800" y="2362200"/>
            <a:ext cx="1295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9600" y="1905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800" y="2743200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Write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Regions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981200" y="1905000"/>
            <a:ext cx="4800600" cy="3352800"/>
          </a:xfrm>
          <a:prstGeom prst="triangle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505200" y="137160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Consistency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5410200"/>
            <a:ext cx="179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Availability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8800" y="5410200"/>
            <a:ext cx="2947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Partition Tolerance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Kelly-McCreary &amp; Associates, LLC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15000" y="3048000"/>
            <a:ext cx="75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8600" y="5334000"/>
            <a:ext cx="75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0" y="3048000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CA</a:t>
            </a:r>
          </a:p>
        </p:txBody>
      </p:sp>
      <p:sp>
        <p:nvSpPr>
          <p:cNvPr id="14" name="Right Arrow 13"/>
          <p:cNvSpPr/>
          <p:nvPr/>
        </p:nvSpPr>
        <p:spPr>
          <a:xfrm rot="1510760">
            <a:off x="3792921" y="4142478"/>
            <a:ext cx="2346160" cy="5334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NoSQL Innovation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24200" y="3429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RDBMS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Availability </a:t>
            </a:r>
            <a:r>
              <a:rPr lang="en-US" dirty="0" smtClean="0"/>
              <a:t>Consistency Option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Narrow" pitchFamily="34" charset="0"/>
              </a:rPr>
              <a:t>Normal Operation</a:t>
            </a:r>
            <a:endParaRPr lang="en-US" dirty="0">
              <a:latin typeface="Arial Narrow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971800" y="1600200"/>
            <a:ext cx="0" cy="22098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24200" y="1600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Narrow" pitchFamily="34" charset="0"/>
              </a:rPr>
              <a:t>High </a:t>
            </a:r>
            <a:r>
              <a:rPr lang="en-US" b="1" dirty="0" smtClean="0">
                <a:latin typeface="Arial Narrow" pitchFamily="34" charset="0"/>
              </a:rPr>
              <a:t>Availability</a:t>
            </a:r>
            <a:r>
              <a:rPr lang="en-US" dirty="0" smtClean="0">
                <a:latin typeface="Arial Narrow" pitchFamily="34" charset="0"/>
              </a:rPr>
              <a:t> Option</a:t>
            </a:r>
            <a:endParaRPr lang="en-US" dirty="0">
              <a:latin typeface="Arial Narrow" pitchFamily="34" charset="0"/>
            </a:endParaRPr>
          </a:p>
        </p:txBody>
      </p:sp>
      <p:grpSp>
        <p:nvGrpSpPr>
          <p:cNvPr id="6" name="Group 34"/>
          <p:cNvGrpSpPr/>
          <p:nvPr/>
        </p:nvGrpSpPr>
        <p:grpSpPr>
          <a:xfrm>
            <a:off x="914400" y="2133600"/>
            <a:ext cx="1828800" cy="1371600"/>
            <a:chOff x="914400" y="2590800"/>
            <a:chExt cx="1828800" cy="1371600"/>
          </a:xfrm>
        </p:grpSpPr>
        <p:sp>
          <p:nvSpPr>
            <p:cNvPr id="4" name="Rectangle 3"/>
            <p:cNvSpPr/>
            <p:nvPr/>
          </p:nvSpPr>
          <p:spPr>
            <a:xfrm>
              <a:off x="1981200" y="2667000"/>
              <a:ext cx="762000" cy="4572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</a:rPr>
                <a:t>Master</a:t>
              </a:r>
              <a:endParaRPr lang="en-US" dirty="0">
                <a:latin typeface="Arial Narrow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81200" y="3581400"/>
              <a:ext cx="762000" cy="381000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</a:rPr>
                <a:t>Slave</a:t>
              </a:r>
              <a:endParaRPr lang="en-US" dirty="0">
                <a:latin typeface="Arial Narrow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5" idx="0"/>
            </p:cNvCxnSpPr>
            <p:nvPr/>
          </p:nvCxnSpPr>
          <p:spPr>
            <a:xfrm>
              <a:off x="2362200" y="3124200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914400" y="2667000"/>
              <a:ext cx="685800" cy="457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</a:rPr>
                <a:t>Client</a:t>
              </a:r>
              <a:endParaRPr lang="en-US" dirty="0">
                <a:latin typeface="Arial Narrow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600200" y="2895600"/>
              <a:ext cx="381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524000" y="2590800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 Narrow" pitchFamily="34" charset="0"/>
                </a:rPr>
                <a:t>write</a:t>
              </a:r>
              <a:endParaRPr lang="en-US" sz="1200" dirty="0">
                <a:latin typeface="Arial Narrow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05000" y="3200400"/>
              <a:ext cx="450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 Narrow" pitchFamily="34" charset="0"/>
                </a:rPr>
                <a:t>copy</a:t>
              </a:r>
              <a:endParaRPr lang="en-US" sz="1200" dirty="0">
                <a:latin typeface="Arial Narrow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914400" y="3505200"/>
              <a:ext cx="685800" cy="457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Arial Narrow" pitchFamily="34" charset="0"/>
                </a:rPr>
                <a:t>Client</a:t>
              </a:r>
              <a:endParaRPr lang="en-US" dirty="0">
                <a:latin typeface="Arial Narrow" pitchFamily="34" charset="0"/>
              </a:endParaRPr>
            </a:p>
          </p:txBody>
        </p:sp>
        <p:cxnSp>
          <p:nvCxnSpPr>
            <p:cNvPr id="21" name="Straight Arrow Connector 20"/>
            <p:cNvCxnSpPr>
              <a:endCxn id="20" idx="6"/>
            </p:cNvCxnSpPr>
            <p:nvPr/>
          </p:nvCxnSpPr>
          <p:spPr>
            <a:xfrm flipH="1">
              <a:off x="1600200" y="3733800"/>
              <a:ext cx="381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600200" y="3429000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 Narrow" pitchFamily="34" charset="0"/>
                </a:rPr>
                <a:t>read</a:t>
              </a:r>
              <a:endParaRPr lang="en-US" sz="1200" dirty="0">
                <a:latin typeface="Arial Narrow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4343400" y="2209800"/>
            <a:ext cx="762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Master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3124200"/>
            <a:ext cx="762000" cy="3810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Slave</a:t>
            </a:r>
            <a:endParaRPr lang="en-US" dirty="0">
              <a:latin typeface="Arial Narrow" pitchFamily="34" charset="0"/>
            </a:endParaRPr>
          </a:p>
        </p:txBody>
      </p:sp>
      <p:cxnSp>
        <p:nvCxnSpPr>
          <p:cNvPr id="39" name="Straight Arrow Connector 38"/>
          <p:cNvCxnSpPr>
            <a:stCxn id="37" idx="2"/>
            <a:endCxn id="38" idx="0"/>
          </p:cNvCxnSpPr>
          <p:nvPr/>
        </p:nvCxnSpPr>
        <p:spPr>
          <a:xfrm>
            <a:off x="4724400" y="26670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276600" y="2209800"/>
            <a:ext cx="6858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Client</a:t>
            </a:r>
            <a:endParaRPr lang="en-US" dirty="0">
              <a:latin typeface="Arial Narrow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962400" y="2438400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886200" y="2133600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 Narrow" pitchFamily="34" charset="0"/>
              </a:rPr>
              <a:t>write</a:t>
            </a:r>
            <a:endParaRPr lang="en-US" sz="1200" dirty="0">
              <a:latin typeface="Arial Narrow" pitchFamily="34" charset="0"/>
            </a:endParaRPr>
          </a:p>
        </p:txBody>
      </p:sp>
      <p:grpSp>
        <p:nvGrpSpPr>
          <p:cNvPr id="10" name="Group 54"/>
          <p:cNvGrpSpPr/>
          <p:nvPr/>
        </p:nvGrpSpPr>
        <p:grpSpPr>
          <a:xfrm>
            <a:off x="4533900" y="2755106"/>
            <a:ext cx="376238" cy="169069"/>
            <a:chOff x="4229100" y="3212306"/>
            <a:chExt cx="376238" cy="169069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4229100" y="3212306"/>
              <a:ext cx="361950" cy="16906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244254" y="3217069"/>
              <a:ext cx="361084" cy="1609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/>
          <p:cNvCxnSpPr/>
          <p:nvPr/>
        </p:nvCxnSpPr>
        <p:spPr>
          <a:xfrm>
            <a:off x="5486400" y="1600200"/>
            <a:ext cx="0" cy="228600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715000" y="1600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Narrow" pitchFamily="34" charset="0"/>
              </a:rPr>
              <a:t>High </a:t>
            </a:r>
            <a:r>
              <a:rPr lang="en-US" b="1" dirty="0" smtClean="0">
                <a:latin typeface="Arial Narrow" pitchFamily="34" charset="0"/>
              </a:rPr>
              <a:t>Consistency</a:t>
            </a:r>
            <a:r>
              <a:rPr lang="en-US" dirty="0" smtClean="0">
                <a:latin typeface="Arial Narrow" pitchFamily="34" charset="0"/>
              </a:rPr>
              <a:t> Option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58000" y="2286000"/>
            <a:ext cx="762000" cy="4572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Master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58000" y="3200400"/>
            <a:ext cx="762000" cy="381000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Slave</a:t>
            </a:r>
            <a:endParaRPr lang="en-US" dirty="0">
              <a:latin typeface="Arial Narrow" pitchFamily="34" charset="0"/>
            </a:endParaRPr>
          </a:p>
        </p:txBody>
      </p:sp>
      <p:cxnSp>
        <p:nvCxnSpPr>
          <p:cNvPr id="60" name="Straight Arrow Connector 59"/>
          <p:cNvCxnSpPr>
            <a:stCxn id="58" idx="2"/>
            <a:endCxn id="59" idx="0"/>
          </p:cNvCxnSpPr>
          <p:nvPr/>
        </p:nvCxnSpPr>
        <p:spPr>
          <a:xfrm>
            <a:off x="7239000" y="27432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791200" y="2286000"/>
            <a:ext cx="6858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Client</a:t>
            </a:r>
            <a:endParaRPr lang="en-US" dirty="0">
              <a:latin typeface="Arial Narrow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477000" y="2514600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00800" y="2209800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 Narrow" pitchFamily="34" charset="0"/>
              </a:rPr>
              <a:t>write</a:t>
            </a:r>
            <a:endParaRPr lang="en-US" sz="1200" dirty="0">
              <a:latin typeface="Arial Narrow" pitchFamily="34" charset="0"/>
            </a:endParaRPr>
          </a:p>
        </p:txBody>
      </p:sp>
      <p:grpSp>
        <p:nvGrpSpPr>
          <p:cNvPr id="11" name="Group 63"/>
          <p:cNvGrpSpPr/>
          <p:nvPr/>
        </p:nvGrpSpPr>
        <p:grpSpPr>
          <a:xfrm>
            <a:off x="7048500" y="2831306"/>
            <a:ext cx="376238" cy="169069"/>
            <a:chOff x="4229100" y="3212306"/>
            <a:chExt cx="376238" cy="169069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4229100" y="3212306"/>
              <a:ext cx="361950" cy="16906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244254" y="3217069"/>
              <a:ext cx="361084" cy="1609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66"/>
          <p:cNvGrpSpPr/>
          <p:nvPr/>
        </p:nvGrpSpPr>
        <p:grpSpPr>
          <a:xfrm>
            <a:off x="6477000" y="2438400"/>
            <a:ext cx="376238" cy="169069"/>
            <a:chOff x="4229100" y="3212306"/>
            <a:chExt cx="376238" cy="169069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4229100" y="3212306"/>
              <a:ext cx="361950" cy="16906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4244254" y="3217069"/>
              <a:ext cx="361084" cy="1609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3962400" y="2438400"/>
            <a:ext cx="37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  <a:latin typeface="Arial Narrow" pitchFamily="34" charset="0"/>
              </a:rPr>
              <a:t>OK</a:t>
            </a:r>
            <a:endParaRPr lang="en-US" sz="1200" b="1" dirty="0">
              <a:solidFill>
                <a:srgbClr val="00B050"/>
              </a:solidFill>
              <a:latin typeface="Arial Narrow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400800" y="2590800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 Narrow" pitchFamily="34" charset="0"/>
              </a:rPr>
              <a:t>block</a:t>
            </a:r>
            <a:endParaRPr lang="en-US" sz="1200" dirty="0">
              <a:latin typeface="Arial Narrow" pitchFamily="34" charset="0"/>
            </a:endParaRPr>
          </a:p>
        </p:txBody>
      </p:sp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1935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CAP theorem gives designers </a:t>
            </a:r>
            <a:r>
              <a:rPr lang="en-US" b="1" dirty="0" smtClean="0"/>
              <a:t>choices</a:t>
            </a:r>
            <a:r>
              <a:rPr lang="en-US" dirty="0" smtClean="0"/>
              <a:t> on how to behave when a remote system is down – during a "Network Partition" </a:t>
            </a:r>
          </a:p>
          <a:p>
            <a:r>
              <a:rPr lang="en-US" dirty="0" smtClean="0"/>
              <a:t>Application designers can select different options for each </a:t>
            </a:r>
            <a:r>
              <a:rPr lang="en-US" b="1" dirty="0" smtClean="0"/>
              <a:t>transaction</a:t>
            </a:r>
            <a:endParaRPr lang="en-US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Complexity and Cost of Setting</a:t>
            </a:r>
            <a:br>
              <a:rPr lang="en-US" sz="3600" b="1" dirty="0" smtClean="0"/>
            </a:br>
            <a:r>
              <a:rPr lang="en-US" sz="3600" b="1" dirty="0" smtClean="0"/>
              <a:t>up Database Clusters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NoSQL databases are designed</a:t>
            </a:r>
            <a:br>
              <a:rPr lang="en-US" i="1" dirty="0" smtClean="0"/>
            </a:br>
            <a:r>
              <a:rPr lang="en-US" i="1" dirty="0" smtClean="0"/>
              <a:t>in </a:t>
            </a:r>
            <a:r>
              <a:rPr lang="en-US" i="1" dirty="0"/>
              <a:t>a way that </a:t>
            </a:r>
            <a:r>
              <a:rPr lang="en-US" i="1" dirty="0" smtClean="0"/>
              <a:t>PC </a:t>
            </a:r>
            <a:r>
              <a:rPr lang="en-US" i="1" dirty="0"/>
              <a:t>clusters can be easily and cheaply expanded without the complexity and cost of ’sharding</a:t>
            </a:r>
            <a:r>
              <a:rPr lang="en-US" i="1" dirty="0" smtClean="0"/>
              <a:t>,’ which </a:t>
            </a:r>
            <a:r>
              <a:rPr lang="en-US" i="1" dirty="0"/>
              <a:t>involves cutting up databases into multiple tables to run on large clusters or </a:t>
            </a:r>
            <a:r>
              <a:rPr lang="en-US" i="1" dirty="0" smtClean="0"/>
              <a:t>grids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114800" y="4648200"/>
            <a:ext cx="437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Nati</a:t>
            </a:r>
            <a:r>
              <a:rPr lang="en-US" dirty="0"/>
              <a:t> Shalom, CTO and founder of </a:t>
            </a:r>
            <a:r>
              <a:rPr lang="en-US" dirty="0" err="1"/>
              <a:t>GigaSpaces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Tunable SLA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1706563"/>
          </a:xfrm>
        </p:spPr>
        <p:txBody>
          <a:bodyPr/>
          <a:lstStyle/>
          <a:p>
            <a:r>
              <a:rPr lang="en-US" dirty="0" smtClean="0"/>
              <a:t>NoSQL systems that use many commodity processors can be precisely tuned to meet an organizations service level agreements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000" y="1752600"/>
            <a:ext cx="7391400" cy="1600200"/>
            <a:chOff x="762000" y="2057400"/>
            <a:chExt cx="7391400" cy="1600200"/>
          </a:xfrm>
        </p:grpSpPr>
        <p:sp>
          <p:nvSpPr>
            <p:cNvPr id="7" name="Rectangle 6"/>
            <p:cNvSpPr/>
            <p:nvPr/>
          </p:nvSpPr>
          <p:spPr>
            <a:xfrm>
              <a:off x="7086600" y="2209800"/>
              <a:ext cx="10668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62000" y="2209800"/>
              <a:ext cx="62484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56"/>
            <p:cNvGrpSpPr/>
            <p:nvPr/>
          </p:nvGrpSpPr>
          <p:grpSpPr>
            <a:xfrm>
              <a:off x="914400" y="2362200"/>
              <a:ext cx="5943600" cy="1066800"/>
              <a:chOff x="914400" y="2362200"/>
              <a:chExt cx="5943600" cy="10668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429000" y="2362200"/>
                <a:ext cx="762000" cy="1066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105400" y="2362200"/>
                <a:ext cx="838200" cy="1066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590800" y="2362200"/>
                <a:ext cx="762000" cy="1066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2600" y="2362200"/>
                <a:ext cx="762000" cy="1066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914400" y="2362200"/>
                <a:ext cx="762000" cy="1066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9"/>
              <p:cNvGrpSpPr/>
              <p:nvPr/>
            </p:nvGrpSpPr>
            <p:grpSpPr>
              <a:xfrm>
                <a:off x="990600" y="2819400"/>
                <a:ext cx="609600" cy="609600"/>
                <a:chOff x="1524000" y="2895600"/>
                <a:chExt cx="609600" cy="609600"/>
              </a:xfrm>
            </p:grpSpPr>
            <p:sp>
              <p:nvSpPr>
                <p:cNvPr id="54" name="Oval 4"/>
                <p:cNvSpPr/>
                <p:nvPr/>
              </p:nvSpPr>
              <p:spPr>
                <a:xfrm>
                  <a:off x="1600200" y="2971800"/>
                  <a:ext cx="457200" cy="4572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Arc 6"/>
                <p:cNvSpPr/>
                <p:nvPr/>
              </p:nvSpPr>
              <p:spPr>
                <a:xfrm>
                  <a:off x="1524000" y="2895600"/>
                  <a:ext cx="609600" cy="609600"/>
                </a:xfrm>
                <a:prstGeom prst="arc">
                  <a:avLst>
                    <a:gd name="adj1" fmla="val 10184718"/>
                    <a:gd name="adj2" fmla="val 978831"/>
                  </a:avLst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1667155" y="3038755"/>
                  <a:ext cx="161645" cy="1616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914400" y="2362200"/>
                <a:ext cx="762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Arial Narrow" pitchFamily="34" charset="0"/>
                  </a:rPr>
                  <a:t>Max Read</a:t>
                </a:r>
              </a:p>
              <a:p>
                <a:pPr algn="ctr"/>
                <a:r>
                  <a:rPr lang="en-US" sz="1100" b="1" dirty="0" smtClean="0">
                    <a:latin typeface="Arial Narrow" pitchFamily="34" charset="0"/>
                  </a:rPr>
                  <a:t>Time</a:t>
                </a:r>
              </a:p>
            </p:txBody>
          </p:sp>
          <p:grpSp>
            <p:nvGrpSpPr>
              <p:cNvPr id="21" name="Group 13"/>
              <p:cNvGrpSpPr/>
              <p:nvPr/>
            </p:nvGrpSpPr>
            <p:grpSpPr>
              <a:xfrm>
                <a:off x="1752600" y="2362200"/>
                <a:ext cx="762000" cy="1066800"/>
                <a:chOff x="1447800" y="2438400"/>
                <a:chExt cx="762000" cy="1066800"/>
              </a:xfrm>
            </p:grpSpPr>
            <p:grpSp>
              <p:nvGrpSpPr>
                <p:cNvPr id="49" name="Group 9"/>
                <p:cNvGrpSpPr/>
                <p:nvPr/>
              </p:nvGrpSpPr>
              <p:grpSpPr>
                <a:xfrm>
                  <a:off x="1524000" y="2895600"/>
                  <a:ext cx="609600" cy="609600"/>
                  <a:chOff x="1524000" y="2895600"/>
                  <a:chExt cx="609600" cy="609600"/>
                </a:xfrm>
              </p:grpSpPr>
              <p:sp>
                <p:nvSpPr>
                  <p:cNvPr id="51" name="Oval 16"/>
                  <p:cNvSpPr/>
                  <p:nvPr/>
                </p:nvSpPr>
                <p:spPr>
                  <a:xfrm>
                    <a:off x="1600200" y="2971800"/>
                    <a:ext cx="457200" cy="4572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Arc 17"/>
                  <p:cNvSpPr/>
                  <p:nvPr/>
                </p:nvSpPr>
                <p:spPr>
                  <a:xfrm>
                    <a:off x="1524000" y="2895600"/>
                    <a:ext cx="609600" cy="609600"/>
                  </a:xfrm>
                  <a:prstGeom prst="arc">
                    <a:avLst>
                      <a:gd name="adj1" fmla="val 10184718"/>
                      <a:gd name="adj2" fmla="val 978831"/>
                    </a:avLst>
                  </a:prstGeom>
                  <a:ln w="1905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" name="Straight Connector 52"/>
                  <p:cNvCxnSpPr/>
                  <p:nvPr/>
                </p:nvCxnSpPr>
                <p:spPr>
                  <a:xfrm flipH="1" flipV="1">
                    <a:off x="1828800" y="2971800"/>
                    <a:ext cx="1" cy="22860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1447800" y="2438400"/>
                  <a:ext cx="7620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 smtClean="0">
                      <a:latin typeface="Arial Narrow" pitchFamily="34" charset="0"/>
                    </a:rPr>
                    <a:t>Max Write</a:t>
                  </a:r>
                </a:p>
                <a:p>
                  <a:pPr algn="ctr"/>
                  <a:r>
                    <a:rPr lang="en-US" sz="1100" b="1" dirty="0" smtClean="0">
                      <a:latin typeface="Arial Narrow" pitchFamily="34" charset="0"/>
                    </a:rPr>
                    <a:t>Time</a:t>
                  </a:r>
                </a:p>
              </p:txBody>
            </p:sp>
          </p:grpSp>
          <p:grpSp>
            <p:nvGrpSpPr>
              <p:cNvPr id="22" name="Group 19"/>
              <p:cNvGrpSpPr/>
              <p:nvPr/>
            </p:nvGrpSpPr>
            <p:grpSpPr>
              <a:xfrm>
                <a:off x="2590800" y="2362200"/>
                <a:ext cx="762000" cy="1066800"/>
                <a:chOff x="1447800" y="2438400"/>
                <a:chExt cx="762000" cy="1066800"/>
              </a:xfrm>
            </p:grpSpPr>
            <p:grpSp>
              <p:nvGrpSpPr>
                <p:cNvPr id="44" name="Group 9"/>
                <p:cNvGrpSpPr/>
                <p:nvPr/>
              </p:nvGrpSpPr>
              <p:grpSpPr>
                <a:xfrm>
                  <a:off x="1524000" y="2895600"/>
                  <a:ext cx="609600" cy="609600"/>
                  <a:chOff x="1524000" y="2895600"/>
                  <a:chExt cx="609600" cy="609600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1600200" y="2971800"/>
                    <a:ext cx="457200" cy="4572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Arc 23"/>
                  <p:cNvSpPr/>
                  <p:nvPr/>
                </p:nvSpPr>
                <p:spPr>
                  <a:xfrm>
                    <a:off x="1524000" y="2895600"/>
                    <a:ext cx="609600" cy="609600"/>
                  </a:xfrm>
                  <a:prstGeom prst="arc">
                    <a:avLst>
                      <a:gd name="adj1" fmla="val 10184718"/>
                      <a:gd name="adj2" fmla="val 978831"/>
                    </a:avLst>
                  </a:prstGeom>
                  <a:ln w="1905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" name="Straight Connector 47"/>
                  <p:cNvCxnSpPr>
                    <a:endCxn id="46" idx="7"/>
                  </p:cNvCxnSpPr>
                  <p:nvPr/>
                </p:nvCxnSpPr>
                <p:spPr>
                  <a:xfrm flipV="1">
                    <a:off x="1828801" y="3038755"/>
                    <a:ext cx="161644" cy="16164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1447800" y="2438400"/>
                  <a:ext cx="7620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 smtClean="0">
                      <a:latin typeface="Arial Narrow" pitchFamily="34" charset="0"/>
                    </a:rPr>
                    <a:t>Reads Per</a:t>
                  </a:r>
                </a:p>
                <a:p>
                  <a:pPr algn="ctr"/>
                  <a:r>
                    <a:rPr lang="en-US" sz="1100" b="1" dirty="0" smtClean="0">
                      <a:latin typeface="Arial Narrow" pitchFamily="34" charset="0"/>
                    </a:rPr>
                    <a:t>Second</a:t>
                  </a: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4267200" y="2362200"/>
                <a:ext cx="762000" cy="1066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9"/>
              <p:cNvGrpSpPr/>
              <p:nvPr/>
            </p:nvGrpSpPr>
            <p:grpSpPr>
              <a:xfrm>
                <a:off x="4267200" y="2362200"/>
                <a:ext cx="762000" cy="1066800"/>
                <a:chOff x="1447800" y="2438400"/>
                <a:chExt cx="762000" cy="1066800"/>
              </a:xfrm>
            </p:grpSpPr>
            <p:grpSp>
              <p:nvGrpSpPr>
                <p:cNvPr id="39" name="Group 9"/>
                <p:cNvGrpSpPr/>
                <p:nvPr/>
              </p:nvGrpSpPr>
              <p:grpSpPr>
                <a:xfrm>
                  <a:off x="1524000" y="2895600"/>
                  <a:ext cx="609600" cy="609600"/>
                  <a:chOff x="1524000" y="2895600"/>
                  <a:chExt cx="609600" cy="609600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1600200" y="2971800"/>
                    <a:ext cx="457200" cy="4572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Arc 41"/>
                  <p:cNvSpPr/>
                  <p:nvPr/>
                </p:nvSpPr>
                <p:spPr>
                  <a:xfrm>
                    <a:off x="1524000" y="2895600"/>
                    <a:ext cx="609600" cy="609600"/>
                  </a:xfrm>
                  <a:prstGeom prst="arc">
                    <a:avLst>
                      <a:gd name="adj1" fmla="val 10184718"/>
                      <a:gd name="adj2" fmla="val 978831"/>
                    </a:avLst>
                  </a:prstGeom>
                  <a:ln w="1905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3" name="Straight Connector 34"/>
                  <p:cNvCxnSpPr>
                    <a:endCxn id="41" idx="1"/>
                  </p:cNvCxnSpPr>
                  <p:nvPr/>
                </p:nvCxnSpPr>
                <p:spPr>
                  <a:xfrm flipH="1" flipV="1">
                    <a:off x="1667155" y="3038755"/>
                    <a:ext cx="161645" cy="16164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1447800" y="2438400"/>
                  <a:ext cx="7620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 smtClean="0">
                      <a:latin typeface="Arial Narrow" pitchFamily="34" charset="0"/>
                    </a:rPr>
                    <a:t>Duplicate</a:t>
                  </a:r>
                </a:p>
                <a:p>
                  <a:pPr algn="ctr"/>
                  <a:r>
                    <a:rPr lang="en-US" sz="1100" b="1" dirty="0" smtClean="0">
                      <a:latin typeface="Arial Narrow" pitchFamily="34" charset="0"/>
                    </a:rPr>
                    <a:t>Copies</a:t>
                  </a:r>
                </a:p>
              </p:txBody>
            </p:sp>
          </p:grpSp>
          <p:grpSp>
            <p:nvGrpSpPr>
              <p:cNvPr id="25" name="Group 39"/>
              <p:cNvGrpSpPr/>
              <p:nvPr/>
            </p:nvGrpSpPr>
            <p:grpSpPr>
              <a:xfrm>
                <a:off x="5334000" y="2819400"/>
                <a:ext cx="381000" cy="381000"/>
                <a:chOff x="5791200" y="2667000"/>
                <a:chExt cx="381000" cy="38100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5791200" y="2667000"/>
                  <a:ext cx="381000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 rot="455017">
                  <a:off x="5822548" y="2703688"/>
                  <a:ext cx="324334" cy="316132"/>
                </a:xfrm>
                <a:custGeom>
                  <a:avLst/>
                  <a:gdLst>
                    <a:gd name="connsiteX0" fmla="*/ 91440 w 502920"/>
                    <a:gd name="connsiteY0" fmla="*/ 190500 h 472440"/>
                    <a:gd name="connsiteX1" fmla="*/ 0 w 502920"/>
                    <a:gd name="connsiteY1" fmla="*/ 335280 h 472440"/>
                    <a:gd name="connsiteX2" fmla="*/ 243840 w 502920"/>
                    <a:gd name="connsiteY2" fmla="*/ 472440 h 472440"/>
                    <a:gd name="connsiteX3" fmla="*/ 502920 w 502920"/>
                    <a:gd name="connsiteY3" fmla="*/ 45720 h 472440"/>
                    <a:gd name="connsiteX4" fmla="*/ 403860 w 502920"/>
                    <a:gd name="connsiteY4" fmla="*/ 0 h 472440"/>
                    <a:gd name="connsiteX5" fmla="*/ 228600 w 502920"/>
                    <a:gd name="connsiteY5" fmla="*/ 297180 h 472440"/>
                    <a:gd name="connsiteX6" fmla="*/ 91440 w 502920"/>
                    <a:gd name="connsiteY6" fmla="*/ 190500 h 472440"/>
                    <a:gd name="connsiteX0" fmla="*/ 72390 w 502920"/>
                    <a:gd name="connsiteY0" fmla="*/ 216694 h 472440"/>
                    <a:gd name="connsiteX1" fmla="*/ 0 w 502920"/>
                    <a:gd name="connsiteY1" fmla="*/ 335280 h 472440"/>
                    <a:gd name="connsiteX2" fmla="*/ 243840 w 502920"/>
                    <a:gd name="connsiteY2" fmla="*/ 472440 h 472440"/>
                    <a:gd name="connsiteX3" fmla="*/ 502920 w 502920"/>
                    <a:gd name="connsiteY3" fmla="*/ 45720 h 472440"/>
                    <a:gd name="connsiteX4" fmla="*/ 403860 w 502920"/>
                    <a:gd name="connsiteY4" fmla="*/ 0 h 472440"/>
                    <a:gd name="connsiteX5" fmla="*/ 228600 w 502920"/>
                    <a:gd name="connsiteY5" fmla="*/ 297180 h 472440"/>
                    <a:gd name="connsiteX6" fmla="*/ 72390 w 502920"/>
                    <a:gd name="connsiteY6" fmla="*/ 216694 h 472440"/>
                    <a:gd name="connsiteX0" fmla="*/ 72390 w 502920"/>
                    <a:gd name="connsiteY0" fmla="*/ 216694 h 472440"/>
                    <a:gd name="connsiteX1" fmla="*/ 0 w 502920"/>
                    <a:gd name="connsiteY1" fmla="*/ 335280 h 472440"/>
                    <a:gd name="connsiteX2" fmla="*/ 243840 w 502920"/>
                    <a:gd name="connsiteY2" fmla="*/ 472440 h 472440"/>
                    <a:gd name="connsiteX3" fmla="*/ 502920 w 502920"/>
                    <a:gd name="connsiteY3" fmla="*/ 45720 h 472440"/>
                    <a:gd name="connsiteX4" fmla="*/ 403860 w 502920"/>
                    <a:gd name="connsiteY4" fmla="*/ 0 h 472440"/>
                    <a:gd name="connsiteX5" fmla="*/ 226219 w 502920"/>
                    <a:gd name="connsiteY5" fmla="*/ 309086 h 472440"/>
                    <a:gd name="connsiteX6" fmla="*/ 72390 w 502920"/>
                    <a:gd name="connsiteY6" fmla="*/ 216694 h 472440"/>
                    <a:gd name="connsiteX0" fmla="*/ 72390 w 488632"/>
                    <a:gd name="connsiteY0" fmla="*/ 216694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6219 w 488632"/>
                    <a:gd name="connsiteY5" fmla="*/ 309086 h 472440"/>
                    <a:gd name="connsiteX6" fmla="*/ 72390 w 488632"/>
                    <a:gd name="connsiteY6" fmla="*/ 216694 h 472440"/>
                    <a:gd name="connsiteX0" fmla="*/ 62865 w 488632"/>
                    <a:gd name="connsiteY0" fmla="*/ 226219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6219 w 488632"/>
                    <a:gd name="connsiteY5" fmla="*/ 309086 h 472440"/>
                    <a:gd name="connsiteX6" fmla="*/ 62865 w 488632"/>
                    <a:gd name="connsiteY6" fmla="*/ 226219 h 472440"/>
                    <a:gd name="connsiteX0" fmla="*/ 62865 w 488632"/>
                    <a:gd name="connsiteY0" fmla="*/ 226219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1456 w 488632"/>
                    <a:gd name="connsiteY5" fmla="*/ 328136 h 472440"/>
                    <a:gd name="connsiteX6" fmla="*/ 62865 w 488632"/>
                    <a:gd name="connsiteY6" fmla="*/ 226219 h 472440"/>
                    <a:gd name="connsiteX0" fmla="*/ 53340 w 488632"/>
                    <a:gd name="connsiteY0" fmla="*/ 245269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1456 w 488632"/>
                    <a:gd name="connsiteY5" fmla="*/ 328136 h 472440"/>
                    <a:gd name="connsiteX6" fmla="*/ 53340 w 488632"/>
                    <a:gd name="connsiteY6" fmla="*/ 245269 h 472440"/>
                    <a:gd name="connsiteX0" fmla="*/ 53340 w 488632"/>
                    <a:gd name="connsiteY0" fmla="*/ 245269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1456 w 488632"/>
                    <a:gd name="connsiteY5" fmla="*/ 347186 h 472440"/>
                    <a:gd name="connsiteX6" fmla="*/ 53340 w 488632"/>
                    <a:gd name="connsiteY6" fmla="*/ 245269 h 472440"/>
                    <a:gd name="connsiteX0" fmla="*/ 53340 w 488632"/>
                    <a:gd name="connsiteY0" fmla="*/ 228600 h 455771"/>
                    <a:gd name="connsiteX1" fmla="*/ 0 w 488632"/>
                    <a:gd name="connsiteY1" fmla="*/ 318611 h 455771"/>
                    <a:gd name="connsiteX2" fmla="*/ 243840 w 488632"/>
                    <a:gd name="connsiteY2" fmla="*/ 455771 h 455771"/>
                    <a:gd name="connsiteX3" fmla="*/ 488632 w 488632"/>
                    <a:gd name="connsiteY3" fmla="*/ 36195 h 455771"/>
                    <a:gd name="connsiteX4" fmla="*/ 415766 w 488632"/>
                    <a:gd name="connsiteY4" fmla="*/ 0 h 455771"/>
                    <a:gd name="connsiteX5" fmla="*/ 221456 w 488632"/>
                    <a:gd name="connsiteY5" fmla="*/ 330517 h 455771"/>
                    <a:gd name="connsiteX6" fmla="*/ 53340 w 488632"/>
                    <a:gd name="connsiteY6" fmla="*/ 228600 h 455771"/>
                    <a:gd name="connsiteX0" fmla="*/ 53340 w 488632"/>
                    <a:gd name="connsiteY0" fmla="*/ 228600 h 455771"/>
                    <a:gd name="connsiteX1" fmla="*/ 0 w 488632"/>
                    <a:gd name="connsiteY1" fmla="*/ 318611 h 455771"/>
                    <a:gd name="connsiteX2" fmla="*/ 243840 w 488632"/>
                    <a:gd name="connsiteY2" fmla="*/ 455771 h 455771"/>
                    <a:gd name="connsiteX3" fmla="*/ 488632 w 488632"/>
                    <a:gd name="connsiteY3" fmla="*/ 36195 h 455771"/>
                    <a:gd name="connsiteX4" fmla="*/ 415766 w 488632"/>
                    <a:gd name="connsiteY4" fmla="*/ 0 h 455771"/>
                    <a:gd name="connsiteX5" fmla="*/ 226218 w 488632"/>
                    <a:gd name="connsiteY5" fmla="*/ 342423 h 455771"/>
                    <a:gd name="connsiteX6" fmla="*/ 53340 w 488632"/>
                    <a:gd name="connsiteY6" fmla="*/ 228600 h 455771"/>
                    <a:gd name="connsiteX0" fmla="*/ 46196 w 488632"/>
                    <a:gd name="connsiteY0" fmla="*/ 242888 h 455771"/>
                    <a:gd name="connsiteX1" fmla="*/ 0 w 488632"/>
                    <a:gd name="connsiteY1" fmla="*/ 318611 h 455771"/>
                    <a:gd name="connsiteX2" fmla="*/ 243840 w 488632"/>
                    <a:gd name="connsiteY2" fmla="*/ 455771 h 455771"/>
                    <a:gd name="connsiteX3" fmla="*/ 488632 w 488632"/>
                    <a:gd name="connsiteY3" fmla="*/ 36195 h 455771"/>
                    <a:gd name="connsiteX4" fmla="*/ 415766 w 488632"/>
                    <a:gd name="connsiteY4" fmla="*/ 0 h 455771"/>
                    <a:gd name="connsiteX5" fmla="*/ 226218 w 488632"/>
                    <a:gd name="connsiteY5" fmla="*/ 342423 h 455771"/>
                    <a:gd name="connsiteX6" fmla="*/ 46196 w 488632"/>
                    <a:gd name="connsiteY6" fmla="*/ 242888 h 455771"/>
                    <a:gd name="connsiteX0" fmla="*/ 46196 w 488632"/>
                    <a:gd name="connsiteY0" fmla="*/ 242888 h 455771"/>
                    <a:gd name="connsiteX1" fmla="*/ 0 w 488632"/>
                    <a:gd name="connsiteY1" fmla="*/ 318611 h 455771"/>
                    <a:gd name="connsiteX2" fmla="*/ 243840 w 488632"/>
                    <a:gd name="connsiteY2" fmla="*/ 455771 h 455771"/>
                    <a:gd name="connsiteX3" fmla="*/ 488632 w 488632"/>
                    <a:gd name="connsiteY3" fmla="*/ 36195 h 455771"/>
                    <a:gd name="connsiteX4" fmla="*/ 415766 w 488632"/>
                    <a:gd name="connsiteY4" fmla="*/ 0 h 455771"/>
                    <a:gd name="connsiteX5" fmla="*/ 226218 w 488632"/>
                    <a:gd name="connsiteY5" fmla="*/ 335279 h 455771"/>
                    <a:gd name="connsiteX6" fmla="*/ 46196 w 488632"/>
                    <a:gd name="connsiteY6" fmla="*/ 242888 h 455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632" h="455771">
                      <a:moveTo>
                        <a:pt x="46196" y="242888"/>
                      </a:moveTo>
                      <a:lnTo>
                        <a:pt x="0" y="318611"/>
                      </a:lnTo>
                      <a:lnTo>
                        <a:pt x="243840" y="455771"/>
                      </a:lnTo>
                      <a:lnTo>
                        <a:pt x="488632" y="36195"/>
                      </a:lnTo>
                      <a:lnTo>
                        <a:pt x="415766" y="0"/>
                      </a:lnTo>
                      <a:lnTo>
                        <a:pt x="226218" y="335279"/>
                      </a:lnTo>
                      <a:lnTo>
                        <a:pt x="46196" y="242888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5105400" y="2362200"/>
                <a:ext cx="838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Arial Narrow" pitchFamily="34" charset="0"/>
                  </a:rPr>
                  <a:t>Multiple</a:t>
                </a:r>
              </a:p>
              <a:p>
                <a:pPr algn="ctr"/>
                <a:r>
                  <a:rPr lang="en-US" sz="1100" b="1" dirty="0" smtClean="0">
                    <a:latin typeface="Arial Narrow" pitchFamily="34" charset="0"/>
                  </a:rPr>
                  <a:t>Datacenters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019800" y="2362200"/>
                <a:ext cx="838200" cy="1066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41"/>
              <p:cNvGrpSpPr/>
              <p:nvPr/>
            </p:nvGrpSpPr>
            <p:grpSpPr>
              <a:xfrm>
                <a:off x="6248400" y="2819400"/>
                <a:ext cx="381000" cy="381000"/>
                <a:chOff x="5791200" y="2667000"/>
                <a:chExt cx="381000" cy="381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5791200" y="2667000"/>
                  <a:ext cx="381000" cy="381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 rot="455017">
                  <a:off x="5822548" y="2703688"/>
                  <a:ext cx="324334" cy="316132"/>
                </a:xfrm>
                <a:custGeom>
                  <a:avLst/>
                  <a:gdLst>
                    <a:gd name="connsiteX0" fmla="*/ 91440 w 502920"/>
                    <a:gd name="connsiteY0" fmla="*/ 190500 h 472440"/>
                    <a:gd name="connsiteX1" fmla="*/ 0 w 502920"/>
                    <a:gd name="connsiteY1" fmla="*/ 335280 h 472440"/>
                    <a:gd name="connsiteX2" fmla="*/ 243840 w 502920"/>
                    <a:gd name="connsiteY2" fmla="*/ 472440 h 472440"/>
                    <a:gd name="connsiteX3" fmla="*/ 502920 w 502920"/>
                    <a:gd name="connsiteY3" fmla="*/ 45720 h 472440"/>
                    <a:gd name="connsiteX4" fmla="*/ 403860 w 502920"/>
                    <a:gd name="connsiteY4" fmla="*/ 0 h 472440"/>
                    <a:gd name="connsiteX5" fmla="*/ 228600 w 502920"/>
                    <a:gd name="connsiteY5" fmla="*/ 297180 h 472440"/>
                    <a:gd name="connsiteX6" fmla="*/ 91440 w 502920"/>
                    <a:gd name="connsiteY6" fmla="*/ 190500 h 472440"/>
                    <a:gd name="connsiteX0" fmla="*/ 72390 w 502920"/>
                    <a:gd name="connsiteY0" fmla="*/ 216694 h 472440"/>
                    <a:gd name="connsiteX1" fmla="*/ 0 w 502920"/>
                    <a:gd name="connsiteY1" fmla="*/ 335280 h 472440"/>
                    <a:gd name="connsiteX2" fmla="*/ 243840 w 502920"/>
                    <a:gd name="connsiteY2" fmla="*/ 472440 h 472440"/>
                    <a:gd name="connsiteX3" fmla="*/ 502920 w 502920"/>
                    <a:gd name="connsiteY3" fmla="*/ 45720 h 472440"/>
                    <a:gd name="connsiteX4" fmla="*/ 403860 w 502920"/>
                    <a:gd name="connsiteY4" fmla="*/ 0 h 472440"/>
                    <a:gd name="connsiteX5" fmla="*/ 228600 w 502920"/>
                    <a:gd name="connsiteY5" fmla="*/ 297180 h 472440"/>
                    <a:gd name="connsiteX6" fmla="*/ 72390 w 502920"/>
                    <a:gd name="connsiteY6" fmla="*/ 216694 h 472440"/>
                    <a:gd name="connsiteX0" fmla="*/ 72390 w 502920"/>
                    <a:gd name="connsiteY0" fmla="*/ 216694 h 472440"/>
                    <a:gd name="connsiteX1" fmla="*/ 0 w 502920"/>
                    <a:gd name="connsiteY1" fmla="*/ 335280 h 472440"/>
                    <a:gd name="connsiteX2" fmla="*/ 243840 w 502920"/>
                    <a:gd name="connsiteY2" fmla="*/ 472440 h 472440"/>
                    <a:gd name="connsiteX3" fmla="*/ 502920 w 502920"/>
                    <a:gd name="connsiteY3" fmla="*/ 45720 h 472440"/>
                    <a:gd name="connsiteX4" fmla="*/ 403860 w 502920"/>
                    <a:gd name="connsiteY4" fmla="*/ 0 h 472440"/>
                    <a:gd name="connsiteX5" fmla="*/ 226219 w 502920"/>
                    <a:gd name="connsiteY5" fmla="*/ 309086 h 472440"/>
                    <a:gd name="connsiteX6" fmla="*/ 72390 w 502920"/>
                    <a:gd name="connsiteY6" fmla="*/ 216694 h 472440"/>
                    <a:gd name="connsiteX0" fmla="*/ 72390 w 488632"/>
                    <a:gd name="connsiteY0" fmla="*/ 216694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6219 w 488632"/>
                    <a:gd name="connsiteY5" fmla="*/ 309086 h 472440"/>
                    <a:gd name="connsiteX6" fmla="*/ 72390 w 488632"/>
                    <a:gd name="connsiteY6" fmla="*/ 216694 h 472440"/>
                    <a:gd name="connsiteX0" fmla="*/ 62865 w 488632"/>
                    <a:gd name="connsiteY0" fmla="*/ 226219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6219 w 488632"/>
                    <a:gd name="connsiteY5" fmla="*/ 309086 h 472440"/>
                    <a:gd name="connsiteX6" fmla="*/ 62865 w 488632"/>
                    <a:gd name="connsiteY6" fmla="*/ 226219 h 472440"/>
                    <a:gd name="connsiteX0" fmla="*/ 62865 w 488632"/>
                    <a:gd name="connsiteY0" fmla="*/ 226219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1456 w 488632"/>
                    <a:gd name="connsiteY5" fmla="*/ 328136 h 472440"/>
                    <a:gd name="connsiteX6" fmla="*/ 62865 w 488632"/>
                    <a:gd name="connsiteY6" fmla="*/ 226219 h 472440"/>
                    <a:gd name="connsiteX0" fmla="*/ 53340 w 488632"/>
                    <a:gd name="connsiteY0" fmla="*/ 245269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1456 w 488632"/>
                    <a:gd name="connsiteY5" fmla="*/ 328136 h 472440"/>
                    <a:gd name="connsiteX6" fmla="*/ 53340 w 488632"/>
                    <a:gd name="connsiteY6" fmla="*/ 245269 h 472440"/>
                    <a:gd name="connsiteX0" fmla="*/ 53340 w 488632"/>
                    <a:gd name="connsiteY0" fmla="*/ 245269 h 472440"/>
                    <a:gd name="connsiteX1" fmla="*/ 0 w 488632"/>
                    <a:gd name="connsiteY1" fmla="*/ 335280 h 472440"/>
                    <a:gd name="connsiteX2" fmla="*/ 243840 w 488632"/>
                    <a:gd name="connsiteY2" fmla="*/ 472440 h 472440"/>
                    <a:gd name="connsiteX3" fmla="*/ 488632 w 488632"/>
                    <a:gd name="connsiteY3" fmla="*/ 52864 h 472440"/>
                    <a:gd name="connsiteX4" fmla="*/ 403860 w 488632"/>
                    <a:gd name="connsiteY4" fmla="*/ 0 h 472440"/>
                    <a:gd name="connsiteX5" fmla="*/ 221456 w 488632"/>
                    <a:gd name="connsiteY5" fmla="*/ 347186 h 472440"/>
                    <a:gd name="connsiteX6" fmla="*/ 53340 w 488632"/>
                    <a:gd name="connsiteY6" fmla="*/ 245269 h 472440"/>
                    <a:gd name="connsiteX0" fmla="*/ 53340 w 488632"/>
                    <a:gd name="connsiteY0" fmla="*/ 228600 h 455771"/>
                    <a:gd name="connsiteX1" fmla="*/ 0 w 488632"/>
                    <a:gd name="connsiteY1" fmla="*/ 318611 h 455771"/>
                    <a:gd name="connsiteX2" fmla="*/ 243840 w 488632"/>
                    <a:gd name="connsiteY2" fmla="*/ 455771 h 455771"/>
                    <a:gd name="connsiteX3" fmla="*/ 488632 w 488632"/>
                    <a:gd name="connsiteY3" fmla="*/ 36195 h 455771"/>
                    <a:gd name="connsiteX4" fmla="*/ 415766 w 488632"/>
                    <a:gd name="connsiteY4" fmla="*/ 0 h 455771"/>
                    <a:gd name="connsiteX5" fmla="*/ 221456 w 488632"/>
                    <a:gd name="connsiteY5" fmla="*/ 330517 h 455771"/>
                    <a:gd name="connsiteX6" fmla="*/ 53340 w 488632"/>
                    <a:gd name="connsiteY6" fmla="*/ 228600 h 455771"/>
                    <a:gd name="connsiteX0" fmla="*/ 53340 w 488632"/>
                    <a:gd name="connsiteY0" fmla="*/ 228600 h 455771"/>
                    <a:gd name="connsiteX1" fmla="*/ 0 w 488632"/>
                    <a:gd name="connsiteY1" fmla="*/ 318611 h 455771"/>
                    <a:gd name="connsiteX2" fmla="*/ 243840 w 488632"/>
                    <a:gd name="connsiteY2" fmla="*/ 455771 h 455771"/>
                    <a:gd name="connsiteX3" fmla="*/ 488632 w 488632"/>
                    <a:gd name="connsiteY3" fmla="*/ 36195 h 455771"/>
                    <a:gd name="connsiteX4" fmla="*/ 415766 w 488632"/>
                    <a:gd name="connsiteY4" fmla="*/ 0 h 455771"/>
                    <a:gd name="connsiteX5" fmla="*/ 226218 w 488632"/>
                    <a:gd name="connsiteY5" fmla="*/ 342423 h 455771"/>
                    <a:gd name="connsiteX6" fmla="*/ 53340 w 488632"/>
                    <a:gd name="connsiteY6" fmla="*/ 228600 h 455771"/>
                    <a:gd name="connsiteX0" fmla="*/ 46196 w 488632"/>
                    <a:gd name="connsiteY0" fmla="*/ 242888 h 455771"/>
                    <a:gd name="connsiteX1" fmla="*/ 0 w 488632"/>
                    <a:gd name="connsiteY1" fmla="*/ 318611 h 455771"/>
                    <a:gd name="connsiteX2" fmla="*/ 243840 w 488632"/>
                    <a:gd name="connsiteY2" fmla="*/ 455771 h 455771"/>
                    <a:gd name="connsiteX3" fmla="*/ 488632 w 488632"/>
                    <a:gd name="connsiteY3" fmla="*/ 36195 h 455771"/>
                    <a:gd name="connsiteX4" fmla="*/ 415766 w 488632"/>
                    <a:gd name="connsiteY4" fmla="*/ 0 h 455771"/>
                    <a:gd name="connsiteX5" fmla="*/ 226218 w 488632"/>
                    <a:gd name="connsiteY5" fmla="*/ 342423 h 455771"/>
                    <a:gd name="connsiteX6" fmla="*/ 46196 w 488632"/>
                    <a:gd name="connsiteY6" fmla="*/ 242888 h 455771"/>
                    <a:gd name="connsiteX0" fmla="*/ 46196 w 488632"/>
                    <a:gd name="connsiteY0" fmla="*/ 242888 h 455771"/>
                    <a:gd name="connsiteX1" fmla="*/ 0 w 488632"/>
                    <a:gd name="connsiteY1" fmla="*/ 318611 h 455771"/>
                    <a:gd name="connsiteX2" fmla="*/ 243840 w 488632"/>
                    <a:gd name="connsiteY2" fmla="*/ 455771 h 455771"/>
                    <a:gd name="connsiteX3" fmla="*/ 488632 w 488632"/>
                    <a:gd name="connsiteY3" fmla="*/ 36195 h 455771"/>
                    <a:gd name="connsiteX4" fmla="*/ 415766 w 488632"/>
                    <a:gd name="connsiteY4" fmla="*/ 0 h 455771"/>
                    <a:gd name="connsiteX5" fmla="*/ 226218 w 488632"/>
                    <a:gd name="connsiteY5" fmla="*/ 335279 h 455771"/>
                    <a:gd name="connsiteX6" fmla="*/ 46196 w 488632"/>
                    <a:gd name="connsiteY6" fmla="*/ 242888 h 455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632" h="455771">
                      <a:moveTo>
                        <a:pt x="46196" y="242888"/>
                      </a:moveTo>
                      <a:lnTo>
                        <a:pt x="0" y="318611"/>
                      </a:lnTo>
                      <a:lnTo>
                        <a:pt x="243840" y="455771"/>
                      </a:lnTo>
                      <a:lnTo>
                        <a:pt x="488632" y="36195"/>
                      </a:lnTo>
                      <a:lnTo>
                        <a:pt x="415766" y="0"/>
                      </a:lnTo>
                      <a:lnTo>
                        <a:pt x="226218" y="335279"/>
                      </a:lnTo>
                      <a:lnTo>
                        <a:pt x="46196" y="242888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6019800" y="2362200"/>
                <a:ext cx="8382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Arial Narrow" pitchFamily="34" charset="0"/>
                  </a:rPr>
                  <a:t>Transaction</a:t>
                </a:r>
              </a:p>
              <a:p>
                <a:pPr algn="ctr"/>
                <a:r>
                  <a:rPr lang="en-US" sz="1100" b="1" dirty="0" smtClean="0">
                    <a:latin typeface="Arial Narrow" pitchFamily="34" charset="0"/>
                  </a:rPr>
                  <a:t>Guarantees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429000" y="2362200"/>
                <a:ext cx="762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Arial Narrow" pitchFamily="34" charset="0"/>
                  </a:rPr>
                  <a:t>Writes Per</a:t>
                </a:r>
              </a:p>
              <a:p>
                <a:pPr algn="ctr"/>
                <a:r>
                  <a:rPr lang="en-US" sz="1100" b="1" dirty="0" smtClean="0">
                    <a:latin typeface="Arial Narrow" pitchFamily="34" charset="0"/>
                  </a:rPr>
                  <a:t>Second</a:t>
                </a:r>
              </a:p>
            </p:txBody>
          </p:sp>
          <p:grpSp>
            <p:nvGrpSpPr>
              <p:cNvPr id="31" name="Group 49"/>
              <p:cNvGrpSpPr/>
              <p:nvPr/>
            </p:nvGrpSpPr>
            <p:grpSpPr>
              <a:xfrm>
                <a:off x="3505200" y="2819400"/>
                <a:ext cx="609600" cy="609600"/>
                <a:chOff x="1524000" y="2895600"/>
                <a:chExt cx="609600" cy="60960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1600200" y="2971800"/>
                  <a:ext cx="457200" cy="4572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Arc 32"/>
                <p:cNvSpPr/>
                <p:nvPr/>
              </p:nvSpPr>
              <p:spPr>
                <a:xfrm>
                  <a:off x="1524000" y="2895600"/>
                  <a:ext cx="609600" cy="609600"/>
                </a:xfrm>
                <a:prstGeom prst="arc">
                  <a:avLst>
                    <a:gd name="adj1" fmla="val 10184718"/>
                    <a:gd name="adj2" fmla="val 978831"/>
                  </a:avLst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/>
                <p:cNvCxnSpPr>
                  <a:endCxn id="32" idx="0"/>
                </p:cNvCxnSpPr>
                <p:nvPr/>
              </p:nvCxnSpPr>
              <p:spPr>
                <a:xfrm flipH="1" flipV="1">
                  <a:off x="1828800" y="2971800"/>
                  <a:ext cx="1" cy="2286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extBox 9"/>
            <p:cNvSpPr txBox="1"/>
            <p:nvPr/>
          </p:nvSpPr>
          <p:spPr>
            <a:xfrm>
              <a:off x="7162800" y="2819400"/>
              <a:ext cx="91440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  <a:latin typeface="Arial Narrow" pitchFamily="34" charset="0"/>
                </a:rPr>
                <a:t>$435.50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62800" y="2362200"/>
              <a:ext cx="838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Arial Narrow" pitchFamily="34" charset="0"/>
                </a:rPr>
                <a:t>Estimated</a:t>
              </a:r>
            </a:p>
            <a:p>
              <a:pPr algn="ctr"/>
              <a:r>
                <a:rPr lang="en-US" sz="1100" b="1" dirty="0" smtClean="0">
                  <a:latin typeface="Arial Narrow" pitchFamily="34" charset="0"/>
                </a:rPr>
                <a:t>Price/Month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5200" y="2057400"/>
              <a:ext cx="607859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Arial" pitchFamily="34" charset="0"/>
                  <a:cs typeface="Arial" pitchFamily="34" charset="0"/>
                </a:rPr>
                <a:t>inputs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15200" y="2057400"/>
              <a:ext cx="623889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latin typeface="Arial" pitchFamily="34" charset="0"/>
                  <a:cs typeface="Arial" pitchFamily="34" charset="0"/>
                </a:rPr>
                <a:t>output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the Solution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087563"/>
          </a:xfrm>
        </p:spPr>
        <p:txBody>
          <a:bodyPr/>
          <a:lstStyle/>
          <a:p>
            <a:r>
              <a:rPr lang="en-US" dirty="0" smtClean="0"/>
              <a:t>Non-bias matching of business problem to the </a:t>
            </a:r>
            <a:r>
              <a:rPr lang="en-US" dirty="0" smtClean="0"/>
              <a:t>right data </a:t>
            </a:r>
            <a:r>
              <a:rPr lang="en-US" b="1" dirty="0" smtClean="0"/>
              <a:t>architecture</a:t>
            </a:r>
            <a:r>
              <a:rPr lang="en-US" dirty="0" smtClean="0"/>
              <a:t> </a:t>
            </a:r>
            <a:r>
              <a:rPr lang="en-US" b="1" dirty="0" smtClean="0"/>
              <a:t>before</a:t>
            </a:r>
            <a:r>
              <a:rPr lang="en-US" dirty="0" smtClean="0"/>
              <a:t> we </a:t>
            </a:r>
            <a:r>
              <a:rPr lang="en-US" dirty="0" smtClean="0"/>
              <a:t>begin looking at a specific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81927-4D69-4465-9B4F-69EAE5882BE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http://vector.me/files/images/1/0/107094/business_woman_clip_a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524000"/>
            <a:ext cx="1219200" cy="15560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19616" y="3200400"/>
            <a:ext cx="1986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Arial Narrow" pitchFamily="34" charset="0"/>
              </a:rPr>
              <a:t>Sally </a:t>
            </a:r>
            <a:r>
              <a:rPr lang="en-US" sz="2000" b="1" dirty="0" smtClean="0">
                <a:latin typeface="Arial Narrow" pitchFamily="34" charset="0"/>
              </a:rPr>
              <a:t>Solutions</a:t>
            </a:r>
          </a:p>
          <a:p>
            <a:pPr algn="ctr"/>
            <a:r>
              <a:rPr lang="en-US" sz="2000" b="1" dirty="0" smtClean="0">
                <a:latin typeface="Arial Narrow" pitchFamily="34" charset="0"/>
              </a:rPr>
              <a:t>Solution Architect</a:t>
            </a:r>
            <a:endParaRPr lang="en-US" sz="2000" b="1" dirty="0">
              <a:latin typeface="Arial Narrow" pitchFamily="34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5562600" y="1524000"/>
            <a:ext cx="3276600" cy="2133600"/>
            <a:chOff x="5334000" y="1447800"/>
            <a:chExt cx="3276600" cy="2133600"/>
          </a:xfrm>
        </p:grpSpPr>
        <p:sp>
          <p:nvSpPr>
            <p:cNvPr id="147" name="Rounded Rectangle 146"/>
            <p:cNvSpPr/>
            <p:nvPr/>
          </p:nvSpPr>
          <p:spPr>
            <a:xfrm>
              <a:off x="5334000" y="1447800"/>
              <a:ext cx="3276600" cy="2133600"/>
            </a:xfrm>
            <a:prstGeom prst="roundRect">
              <a:avLst>
                <a:gd name="adj" fmla="val 1135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43"/>
            <p:cNvGrpSpPr/>
            <p:nvPr/>
          </p:nvGrpSpPr>
          <p:grpSpPr>
            <a:xfrm>
              <a:off x="5334000" y="1600200"/>
              <a:ext cx="3124200" cy="1828800"/>
              <a:chOff x="228600" y="1600200"/>
              <a:chExt cx="8229600" cy="4724400"/>
            </a:xfrm>
          </p:grpSpPr>
          <p:sp>
            <p:nvSpPr>
              <p:cNvPr id="8" name="Text Placeholder 7"/>
              <p:cNvSpPr txBox="1">
                <a:spLocks/>
              </p:cNvSpPr>
              <p:nvPr/>
            </p:nvSpPr>
            <p:spPr>
              <a:xfrm>
                <a:off x="381000" y="1600200"/>
                <a:ext cx="1676400" cy="487362"/>
              </a:xfrm>
              <a:prstGeom prst="rect">
                <a:avLst/>
              </a:prstGeom>
            </p:spPr>
            <p:txBody>
              <a:bodyPr anchor="ctr"/>
              <a:lstStyle/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 Narrow" pitchFamily="34" charset="0"/>
                    <a:ea typeface="Arial" charset="0"/>
                    <a:cs typeface="Arial"/>
                  </a:rPr>
                  <a:t>Relational</a:t>
                </a:r>
                <a:endPara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endParaRPr>
              </a:p>
            </p:txBody>
          </p:sp>
          <p:grpSp>
            <p:nvGrpSpPr>
              <p:cNvPr id="7" name="Group 143"/>
              <p:cNvGrpSpPr/>
              <p:nvPr/>
            </p:nvGrpSpPr>
            <p:grpSpPr>
              <a:xfrm>
                <a:off x="457200" y="2133600"/>
                <a:ext cx="1447800" cy="1447800"/>
                <a:chOff x="533400" y="1905000"/>
                <a:chExt cx="1447800" cy="1447800"/>
              </a:xfrm>
            </p:grpSpPr>
            <p:sp>
              <p:nvSpPr>
                <p:cNvPr id="115" name="Rectangle 114"/>
                <p:cNvSpPr/>
                <p:nvPr/>
              </p:nvSpPr>
              <p:spPr bwMode="auto">
                <a:xfrm>
                  <a:off x="533402" y="1905000"/>
                  <a:ext cx="344714" cy="180975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533402" y="2085975"/>
                  <a:ext cx="344714" cy="180975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533401" y="2266950"/>
                  <a:ext cx="344714" cy="180975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533401" y="2447925"/>
                  <a:ext cx="344714" cy="180975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19" name="Rectangle 118"/>
                <p:cNvSpPr/>
                <p:nvPr/>
              </p:nvSpPr>
              <p:spPr bwMode="auto">
                <a:xfrm>
                  <a:off x="533401" y="2628900"/>
                  <a:ext cx="344714" cy="180975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0" name="Rectangle 119"/>
                <p:cNvSpPr/>
                <p:nvPr/>
              </p:nvSpPr>
              <p:spPr bwMode="auto">
                <a:xfrm>
                  <a:off x="533401" y="2809875"/>
                  <a:ext cx="344714" cy="180975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1" name="Rectangle 120"/>
                <p:cNvSpPr/>
                <p:nvPr/>
              </p:nvSpPr>
              <p:spPr bwMode="auto">
                <a:xfrm>
                  <a:off x="533400" y="2990850"/>
                  <a:ext cx="344714" cy="180975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2" name="Rectangle 121"/>
                <p:cNvSpPr/>
                <p:nvPr/>
              </p:nvSpPr>
              <p:spPr bwMode="auto">
                <a:xfrm>
                  <a:off x="533400" y="3171825"/>
                  <a:ext cx="344714" cy="180975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878114" y="1905000"/>
                  <a:ext cx="551543" cy="180975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4" name="Rectangle 123"/>
                <p:cNvSpPr/>
                <p:nvPr/>
              </p:nvSpPr>
              <p:spPr bwMode="auto">
                <a:xfrm>
                  <a:off x="878114" y="2085975"/>
                  <a:ext cx="551543" cy="180975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5" name="Rectangle 124"/>
                <p:cNvSpPr/>
                <p:nvPr/>
              </p:nvSpPr>
              <p:spPr bwMode="auto">
                <a:xfrm>
                  <a:off x="878113" y="2266950"/>
                  <a:ext cx="551543" cy="180975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6" name="Rectangle 125"/>
                <p:cNvSpPr/>
                <p:nvPr/>
              </p:nvSpPr>
              <p:spPr bwMode="auto">
                <a:xfrm>
                  <a:off x="878113" y="2447925"/>
                  <a:ext cx="551543" cy="180975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7" name="Rectangle 126"/>
                <p:cNvSpPr/>
                <p:nvPr/>
              </p:nvSpPr>
              <p:spPr bwMode="auto">
                <a:xfrm>
                  <a:off x="878113" y="2628900"/>
                  <a:ext cx="551543" cy="180975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8" name="Rectangle 127"/>
                <p:cNvSpPr/>
                <p:nvPr/>
              </p:nvSpPr>
              <p:spPr bwMode="auto">
                <a:xfrm>
                  <a:off x="878113" y="2809875"/>
                  <a:ext cx="551543" cy="180975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29" name="Rectangle 128"/>
                <p:cNvSpPr/>
                <p:nvPr/>
              </p:nvSpPr>
              <p:spPr bwMode="auto">
                <a:xfrm>
                  <a:off x="878112" y="2990850"/>
                  <a:ext cx="551543" cy="180975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0" name="Rectangle 129"/>
                <p:cNvSpPr/>
                <p:nvPr/>
              </p:nvSpPr>
              <p:spPr bwMode="auto">
                <a:xfrm>
                  <a:off x="878112" y="3171825"/>
                  <a:ext cx="551543" cy="180975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1" name="Rectangle 130"/>
                <p:cNvSpPr/>
                <p:nvPr/>
              </p:nvSpPr>
              <p:spPr bwMode="auto">
                <a:xfrm>
                  <a:off x="1429658" y="1905000"/>
                  <a:ext cx="275771" cy="18097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1429658" y="2085975"/>
                  <a:ext cx="275771" cy="18097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3" name="Rectangle 132"/>
                <p:cNvSpPr/>
                <p:nvPr/>
              </p:nvSpPr>
              <p:spPr bwMode="auto">
                <a:xfrm>
                  <a:off x="1429657" y="2266950"/>
                  <a:ext cx="275771" cy="18097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4" name="Rectangle 133"/>
                <p:cNvSpPr/>
                <p:nvPr/>
              </p:nvSpPr>
              <p:spPr bwMode="auto">
                <a:xfrm>
                  <a:off x="1429657" y="2447925"/>
                  <a:ext cx="275771" cy="18097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5" name="Rectangle 134"/>
                <p:cNvSpPr/>
                <p:nvPr/>
              </p:nvSpPr>
              <p:spPr bwMode="auto">
                <a:xfrm>
                  <a:off x="1429657" y="2628900"/>
                  <a:ext cx="275771" cy="18097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6" name="Rectangle 135"/>
                <p:cNvSpPr/>
                <p:nvPr/>
              </p:nvSpPr>
              <p:spPr bwMode="auto">
                <a:xfrm>
                  <a:off x="1429657" y="2809875"/>
                  <a:ext cx="275771" cy="18097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7" name="Rectangle 136"/>
                <p:cNvSpPr/>
                <p:nvPr/>
              </p:nvSpPr>
              <p:spPr bwMode="auto">
                <a:xfrm>
                  <a:off x="1429657" y="2990850"/>
                  <a:ext cx="275771" cy="18097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8" name="Rectangle 137"/>
                <p:cNvSpPr/>
                <p:nvPr/>
              </p:nvSpPr>
              <p:spPr bwMode="auto">
                <a:xfrm>
                  <a:off x="1429657" y="3171825"/>
                  <a:ext cx="275771" cy="180975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39" name="Rectangle 138"/>
                <p:cNvSpPr/>
                <p:nvPr/>
              </p:nvSpPr>
              <p:spPr bwMode="auto">
                <a:xfrm>
                  <a:off x="1705429" y="1905000"/>
                  <a:ext cx="275771" cy="18097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40" name="Rectangle 139"/>
                <p:cNvSpPr/>
                <p:nvPr/>
              </p:nvSpPr>
              <p:spPr bwMode="auto">
                <a:xfrm>
                  <a:off x="1705429" y="2085975"/>
                  <a:ext cx="275771" cy="18097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41" name="Rectangle 140"/>
                <p:cNvSpPr/>
                <p:nvPr/>
              </p:nvSpPr>
              <p:spPr bwMode="auto">
                <a:xfrm>
                  <a:off x="1705428" y="2266950"/>
                  <a:ext cx="275771" cy="18097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42" name="Rectangle 141"/>
                <p:cNvSpPr/>
                <p:nvPr/>
              </p:nvSpPr>
              <p:spPr bwMode="auto">
                <a:xfrm>
                  <a:off x="1705428" y="2447925"/>
                  <a:ext cx="275771" cy="18097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43" name="Rectangle 142"/>
                <p:cNvSpPr/>
                <p:nvPr/>
              </p:nvSpPr>
              <p:spPr bwMode="auto">
                <a:xfrm>
                  <a:off x="1705428" y="2628900"/>
                  <a:ext cx="275771" cy="18097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44" name="Rectangle 143"/>
                <p:cNvSpPr/>
                <p:nvPr/>
              </p:nvSpPr>
              <p:spPr bwMode="auto">
                <a:xfrm>
                  <a:off x="1705428" y="2809875"/>
                  <a:ext cx="275771" cy="18097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45" name="Rectangle 144"/>
                <p:cNvSpPr/>
                <p:nvPr/>
              </p:nvSpPr>
              <p:spPr bwMode="auto">
                <a:xfrm>
                  <a:off x="1705427" y="2990850"/>
                  <a:ext cx="275771" cy="18097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146" name="Rectangle 145"/>
                <p:cNvSpPr/>
                <p:nvPr/>
              </p:nvSpPr>
              <p:spPr bwMode="auto">
                <a:xfrm>
                  <a:off x="1705427" y="3171825"/>
                  <a:ext cx="275771" cy="18097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</p:grpSp>
          <p:sp>
            <p:nvSpPr>
              <p:cNvPr id="10" name="Text Placeholder 7"/>
              <p:cNvSpPr txBox="1">
                <a:spLocks/>
              </p:cNvSpPr>
              <p:nvPr/>
            </p:nvSpPr>
            <p:spPr>
              <a:xfrm>
                <a:off x="2971800" y="1600200"/>
                <a:ext cx="2743200" cy="487362"/>
              </a:xfrm>
              <a:prstGeom prst="rect">
                <a:avLst/>
              </a:prstGeom>
            </p:spPr>
            <p:txBody>
              <a:bodyPr anchor="ctr"/>
              <a:lstStyle/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 Narrow" pitchFamily="34" charset="0"/>
                    <a:ea typeface="Arial" charset="0"/>
                    <a:cs typeface="Arial"/>
                  </a:rPr>
                  <a:t>Analytical (OLAP)</a:t>
                </a:r>
                <a:endPara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endParaRPr>
              </a:p>
            </p:txBody>
          </p:sp>
          <p:sp>
            <p:nvSpPr>
              <p:cNvPr id="11" name="Text Placeholder 7"/>
              <p:cNvSpPr txBox="1">
                <a:spLocks/>
              </p:cNvSpPr>
              <p:nvPr/>
            </p:nvSpPr>
            <p:spPr>
              <a:xfrm>
                <a:off x="6629400" y="1600200"/>
                <a:ext cx="1828800" cy="487362"/>
              </a:xfrm>
              <a:prstGeom prst="rect">
                <a:avLst/>
              </a:prstGeom>
            </p:spPr>
            <p:txBody>
              <a:bodyPr anchor="ctr"/>
              <a:lstStyle/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 Narrow" pitchFamily="34" charset="0"/>
                    <a:ea typeface="Arial" charset="0"/>
                    <a:cs typeface="Arial"/>
                  </a:rPr>
                  <a:t>Key-Value</a:t>
                </a:r>
                <a:endPara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endParaRPr>
              </a:p>
            </p:txBody>
          </p:sp>
          <p:sp>
            <p:nvSpPr>
              <p:cNvPr id="12" name="Text Placeholder 7"/>
              <p:cNvSpPr txBox="1">
                <a:spLocks/>
              </p:cNvSpPr>
              <p:nvPr/>
            </p:nvSpPr>
            <p:spPr>
              <a:xfrm>
                <a:off x="228600" y="3810000"/>
                <a:ext cx="2514600" cy="487362"/>
              </a:xfrm>
              <a:prstGeom prst="rect">
                <a:avLst/>
              </a:prstGeom>
            </p:spPr>
            <p:txBody>
              <a:bodyPr anchor="ctr"/>
              <a:lstStyle/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sz="800" b="1" kern="0" dirty="0" smtClean="0">
                    <a:latin typeface="Arial Narrow" pitchFamily="34" charset="0"/>
                    <a:ea typeface="Arial" charset="0"/>
                    <a:cs typeface="Arial"/>
                  </a:rPr>
                  <a:t>Column-Family</a:t>
                </a:r>
                <a:endPara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endParaRPr>
              </a:p>
            </p:txBody>
          </p:sp>
          <p:sp>
            <p:nvSpPr>
              <p:cNvPr id="13" name="Text Placeholder 7"/>
              <p:cNvSpPr txBox="1">
                <a:spLocks/>
              </p:cNvSpPr>
              <p:nvPr/>
            </p:nvSpPr>
            <p:spPr>
              <a:xfrm>
                <a:off x="6324600" y="3810000"/>
                <a:ext cx="2057400" cy="487362"/>
              </a:xfrm>
              <a:prstGeom prst="rect">
                <a:avLst/>
              </a:prstGeom>
            </p:spPr>
            <p:txBody>
              <a:bodyPr anchor="ctr"/>
              <a:lstStyle/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sz="800" b="1" kern="0" dirty="0" smtClean="0">
                    <a:latin typeface="Arial Narrow" pitchFamily="34" charset="0"/>
                    <a:ea typeface="Arial" charset="0"/>
                    <a:cs typeface="Arial"/>
                  </a:rPr>
                  <a:t>Document</a:t>
                </a:r>
                <a:endPara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endParaRPr>
              </a:p>
            </p:txBody>
          </p:sp>
          <p:sp>
            <p:nvSpPr>
              <p:cNvPr id="14" name="Text Placeholder 7"/>
              <p:cNvSpPr txBox="1">
                <a:spLocks/>
              </p:cNvSpPr>
              <p:nvPr/>
            </p:nvSpPr>
            <p:spPr>
              <a:xfrm>
                <a:off x="3009900" y="3810000"/>
                <a:ext cx="2514600" cy="487362"/>
              </a:xfrm>
              <a:prstGeom prst="rect">
                <a:avLst/>
              </a:prstGeom>
            </p:spPr>
            <p:txBody>
              <a:bodyPr anchor="ctr"/>
              <a:lstStyle/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lang="en-US" sz="800" b="1" kern="0" dirty="0" smtClean="0">
                    <a:latin typeface="Arial Narrow" pitchFamily="34" charset="0"/>
                    <a:ea typeface="Arial" charset="0"/>
                    <a:cs typeface="Arial"/>
                  </a:rPr>
                  <a:t>Graph</a:t>
                </a:r>
                <a:endPara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endParaRPr>
              </a:p>
            </p:txBody>
          </p:sp>
          <p:grpSp>
            <p:nvGrpSpPr>
              <p:cNvPr id="9" name="Group 42"/>
              <p:cNvGrpSpPr/>
              <p:nvPr/>
            </p:nvGrpSpPr>
            <p:grpSpPr>
              <a:xfrm>
                <a:off x="6324600" y="4419600"/>
                <a:ext cx="2133600" cy="1905000"/>
                <a:chOff x="5791200" y="1447800"/>
                <a:chExt cx="2133600" cy="1905000"/>
              </a:xfrm>
            </p:grpSpPr>
            <p:sp>
              <p:nvSpPr>
                <p:cNvPr id="96" name="Oval 95"/>
                <p:cNvSpPr/>
                <p:nvPr/>
              </p:nvSpPr>
              <p:spPr bwMode="auto">
                <a:xfrm>
                  <a:off x="6705600" y="1447800"/>
                  <a:ext cx="304800" cy="304800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97" name="Oval 96"/>
                <p:cNvSpPr/>
                <p:nvPr/>
              </p:nvSpPr>
              <p:spPr bwMode="auto">
                <a:xfrm>
                  <a:off x="6400800" y="1981200"/>
                  <a:ext cx="304800" cy="304800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98" name="Oval 97"/>
                <p:cNvSpPr/>
                <p:nvPr/>
              </p:nvSpPr>
              <p:spPr bwMode="auto">
                <a:xfrm>
                  <a:off x="7010400" y="1981200"/>
                  <a:ext cx="304800" cy="304800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99" name="Oval 98"/>
                <p:cNvSpPr/>
                <p:nvPr/>
              </p:nvSpPr>
              <p:spPr bwMode="auto">
                <a:xfrm>
                  <a:off x="6096000" y="2514600"/>
                  <a:ext cx="304800" cy="304800"/>
                </a:xfrm>
                <a:prstGeom prst="ellipse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100" name="Oval 99"/>
                <p:cNvSpPr/>
                <p:nvPr/>
              </p:nvSpPr>
              <p:spPr bwMode="auto">
                <a:xfrm>
                  <a:off x="6705600" y="2514600"/>
                  <a:ext cx="304800" cy="304800"/>
                </a:xfrm>
                <a:prstGeom prst="ellipse">
                  <a:avLst/>
                </a:prstGeom>
                <a:solidFill>
                  <a:schemeClr val="tx2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101" name="Oval 100"/>
                <p:cNvSpPr/>
                <p:nvPr/>
              </p:nvSpPr>
              <p:spPr bwMode="auto">
                <a:xfrm>
                  <a:off x="7315200" y="2514600"/>
                  <a:ext cx="304800" cy="304800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cxnSp>
              <p:nvCxnSpPr>
                <p:cNvPr id="102" name="Straight Connector 101"/>
                <p:cNvCxnSpPr>
                  <a:stCxn id="96" idx="4"/>
                  <a:endCxn id="97" idx="0"/>
                </p:cNvCxnSpPr>
                <p:nvPr/>
              </p:nvCxnSpPr>
              <p:spPr bwMode="auto">
                <a:xfrm rot="5400000">
                  <a:off x="6591300" y="1714500"/>
                  <a:ext cx="228600" cy="304800"/>
                </a:xfrm>
                <a:prstGeom prst="line">
                  <a:avLst/>
                </a:prstGeom>
                <a:solidFill>
                  <a:srgbClr val="3399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Straight Connector 102"/>
                <p:cNvCxnSpPr>
                  <a:stCxn id="96" idx="4"/>
                  <a:endCxn id="98" idx="0"/>
                </p:cNvCxnSpPr>
                <p:nvPr/>
              </p:nvCxnSpPr>
              <p:spPr bwMode="auto">
                <a:xfrm rot="16200000" flipH="1">
                  <a:off x="6896100" y="1714500"/>
                  <a:ext cx="228600" cy="304800"/>
                </a:xfrm>
                <a:prstGeom prst="line">
                  <a:avLst/>
                </a:prstGeom>
                <a:solidFill>
                  <a:srgbClr val="3399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4" name="Straight Connector 103"/>
                <p:cNvCxnSpPr/>
                <p:nvPr/>
              </p:nvCxnSpPr>
              <p:spPr bwMode="auto">
                <a:xfrm rot="5400000">
                  <a:off x="6286500" y="2247900"/>
                  <a:ext cx="228600" cy="304800"/>
                </a:xfrm>
                <a:prstGeom prst="line">
                  <a:avLst/>
                </a:prstGeom>
                <a:solidFill>
                  <a:srgbClr val="3399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5" name="Straight Connector 104"/>
                <p:cNvCxnSpPr/>
                <p:nvPr/>
              </p:nvCxnSpPr>
              <p:spPr bwMode="auto">
                <a:xfrm rot="16200000" flipH="1">
                  <a:off x="6591300" y="2247900"/>
                  <a:ext cx="228600" cy="304800"/>
                </a:xfrm>
                <a:prstGeom prst="line">
                  <a:avLst/>
                </a:prstGeom>
                <a:solidFill>
                  <a:srgbClr val="3399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 rot="16200000" flipH="1">
                  <a:off x="7200900" y="2247900"/>
                  <a:ext cx="228600" cy="304800"/>
                </a:xfrm>
                <a:prstGeom prst="line">
                  <a:avLst/>
                </a:prstGeom>
                <a:solidFill>
                  <a:srgbClr val="3399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07" name="Oval 106"/>
                <p:cNvSpPr/>
                <p:nvPr/>
              </p:nvSpPr>
              <p:spPr bwMode="auto">
                <a:xfrm>
                  <a:off x="5791200" y="3048000"/>
                  <a:ext cx="304800" cy="304800"/>
                </a:xfrm>
                <a:prstGeom prst="ellipse">
                  <a:avLst/>
                </a:prstGeom>
                <a:solidFill>
                  <a:srgbClr val="FF00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108" name="Oval 107"/>
                <p:cNvSpPr/>
                <p:nvPr/>
              </p:nvSpPr>
              <p:spPr bwMode="auto">
                <a:xfrm>
                  <a:off x="6400800" y="3048000"/>
                  <a:ext cx="304800" cy="304800"/>
                </a:xfrm>
                <a:prstGeom prst="ellipse">
                  <a:avLst/>
                </a:prstGeom>
                <a:solidFill>
                  <a:srgbClr val="00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cxnSp>
              <p:nvCxnSpPr>
                <p:cNvPr id="109" name="Straight Connector 108"/>
                <p:cNvCxnSpPr/>
                <p:nvPr/>
              </p:nvCxnSpPr>
              <p:spPr bwMode="auto">
                <a:xfrm rot="5400000">
                  <a:off x="5981700" y="2781300"/>
                  <a:ext cx="228600" cy="304800"/>
                </a:xfrm>
                <a:prstGeom prst="line">
                  <a:avLst/>
                </a:prstGeom>
                <a:solidFill>
                  <a:srgbClr val="3399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Straight Connector 109"/>
                <p:cNvCxnSpPr/>
                <p:nvPr/>
              </p:nvCxnSpPr>
              <p:spPr bwMode="auto">
                <a:xfrm rot="16200000" flipH="1">
                  <a:off x="6286500" y="2781300"/>
                  <a:ext cx="228600" cy="304800"/>
                </a:xfrm>
                <a:prstGeom prst="line">
                  <a:avLst/>
                </a:prstGeom>
                <a:solidFill>
                  <a:srgbClr val="3399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11" name="Oval 110"/>
                <p:cNvSpPr/>
                <p:nvPr/>
              </p:nvSpPr>
              <p:spPr bwMode="auto">
                <a:xfrm>
                  <a:off x="7010400" y="3048000"/>
                  <a:ext cx="304800" cy="304800"/>
                </a:xfrm>
                <a:prstGeom prst="ellipse">
                  <a:avLst/>
                </a:prstGeom>
                <a:solidFill>
                  <a:srgbClr val="996633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112" name="Oval 111"/>
                <p:cNvSpPr/>
                <p:nvPr/>
              </p:nvSpPr>
              <p:spPr bwMode="auto">
                <a:xfrm>
                  <a:off x="7620000" y="3048000"/>
                  <a:ext cx="304800" cy="304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cxnSp>
              <p:nvCxnSpPr>
                <p:cNvPr id="113" name="Straight Connector 112"/>
                <p:cNvCxnSpPr/>
                <p:nvPr/>
              </p:nvCxnSpPr>
              <p:spPr bwMode="auto">
                <a:xfrm rot="5400000">
                  <a:off x="7200900" y="2781300"/>
                  <a:ext cx="228600" cy="304800"/>
                </a:xfrm>
                <a:prstGeom prst="line">
                  <a:avLst/>
                </a:prstGeom>
                <a:solidFill>
                  <a:srgbClr val="3399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4" name="Straight Connector 113"/>
                <p:cNvCxnSpPr/>
                <p:nvPr/>
              </p:nvCxnSpPr>
              <p:spPr bwMode="auto">
                <a:xfrm rot="16200000" flipH="1">
                  <a:off x="7505700" y="2781300"/>
                  <a:ext cx="228600" cy="304800"/>
                </a:xfrm>
                <a:prstGeom prst="line">
                  <a:avLst/>
                </a:prstGeom>
                <a:solidFill>
                  <a:srgbClr val="3399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" name="Group 232"/>
              <p:cNvGrpSpPr/>
              <p:nvPr/>
            </p:nvGrpSpPr>
            <p:grpSpPr>
              <a:xfrm>
                <a:off x="3733800" y="2133600"/>
                <a:ext cx="1143000" cy="1524000"/>
                <a:chOff x="3581400" y="1828800"/>
                <a:chExt cx="1143000" cy="1524000"/>
              </a:xfrm>
            </p:grpSpPr>
            <p:sp>
              <p:nvSpPr>
                <p:cNvPr id="87" name="Rectangle 86"/>
                <p:cNvSpPr/>
                <p:nvPr/>
              </p:nvSpPr>
              <p:spPr bwMode="auto">
                <a:xfrm>
                  <a:off x="4038600" y="1828800"/>
                  <a:ext cx="228600" cy="1524000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88" name="Rectangle 87"/>
                <p:cNvSpPr/>
                <p:nvPr/>
              </p:nvSpPr>
              <p:spPr bwMode="auto">
                <a:xfrm>
                  <a:off x="3581400" y="1905000"/>
                  <a:ext cx="228600" cy="457200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89" name="Rectangle 88"/>
                <p:cNvSpPr/>
                <p:nvPr/>
              </p:nvSpPr>
              <p:spPr bwMode="auto">
                <a:xfrm>
                  <a:off x="3581400" y="2514600"/>
                  <a:ext cx="228600" cy="457200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90" name="Rectangle 89"/>
                <p:cNvSpPr/>
                <p:nvPr/>
              </p:nvSpPr>
              <p:spPr bwMode="auto">
                <a:xfrm>
                  <a:off x="4495800" y="1905000"/>
                  <a:ext cx="228600" cy="457200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91" name="Rectangle 90"/>
                <p:cNvSpPr/>
                <p:nvPr/>
              </p:nvSpPr>
              <p:spPr bwMode="auto">
                <a:xfrm>
                  <a:off x="4495800" y="2514600"/>
                  <a:ext cx="228600" cy="457200"/>
                </a:xfrm>
                <a:prstGeom prst="rect">
                  <a:avLst/>
                </a:prstGeom>
                <a:solidFill>
                  <a:srgbClr val="BFBFB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cxnSp>
              <p:nvCxnSpPr>
                <p:cNvPr id="92" name="Straight Arrow Connector 91"/>
                <p:cNvCxnSpPr/>
                <p:nvPr/>
              </p:nvCxnSpPr>
              <p:spPr>
                <a:xfrm>
                  <a:off x="3810000" y="2128978"/>
                  <a:ext cx="228600" cy="46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3810000" y="2743200"/>
                  <a:ext cx="228600" cy="46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>
                  <a:off x="4267200" y="2133600"/>
                  <a:ext cx="228600" cy="46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4267200" y="2743200"/>
                  <a:ext cx="228600" cy="46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242"/>
              <p:cNvGrpSpPr/>
              <p:nvPr/>
            </p:nvGrpSpPr>
            <p:grpSpPr>
              <a:xfrm>
                <a:off x="3429000" y="4495800"/>
                <a:ext cx="1676400" cy="1600200"/>
                <a:chOff x="3505200" y="4267200"/>
                <a:chExt cx="1676400" cy="1600200"/>
              </a:xfrm>
            </p:grpSpPr>
            <p:sp>
              <p:nvSpPr>
                <p:cNvPr id="65" name="Oval 64"/>
                <p:cNvSpPr/>
                <p:nvPr/>
              </p:nvSpPr>
              <p:spPr bwMode="auto">
                <a:xfrm>
                  <a:off x="4191000" y="42672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 bwMode="auto">
                <a:xfrm>
                  <a:off x="3886200" y="4724400"/>
                  <a:ext cx="228600" cy="228600"/>
                </a:xfrm>
                <a:prstGeom prst="ellipse">
                  <a:avLst/>
                </a:prstGeom>
                <a:solidFill>
                  <a:srgbClr val="996633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 bwMode="auto">
                <a:xfrm>
                  <a:off x="4191000" y="5105400"/>
                  <a:ext cx="228600" cy="228600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 bwMode="auto">
                <a:xfrm>
                  <a:off x="4724400" y="4495800"/>
                  <a:ext cx="228600" cy="228600"/>
                </a:xfrm>
                <a:prstGeom prst="ellipse">
                  <a:avLst/>
                </a:prstGeom>
                <a:solidFill>
                  <a:schemeClr val="accent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 bwMode="auto">
                <a:xfrm>
                  <a:off x="4648200" y="4953000"/>
                  <a:ext cx="228600" cy="228600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 bwMode="auto">
                <a:xfrm>
                  <a:off x="3581400" y="5257800"/>
                  <a:ext cx="228600" cy="228600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 bwMode="auto">
                <a:xfrm>
                  <a:off x="4419600" y="5486400"/>
                  <a:ext cx="228600" cy="228600"/>
                </a:xfrm>
                <a:prstGeom prst="ellipse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 bwMode="auto">
                <a:xfrm>
                  <a:off x="3505200" y="4572000"/>
                  <a:ext cx="228600" cy="2286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sp>
              <p:nvSpPr>
                <p:cNvPr id="73" name="Oval 72"/>
                <p:cNvSpPr/>
                <p:nvPr/>
              </p:nvSpPr>
              <p:spPr bwMode="auto">
                <a:xfrm>
                  <a:off x="4953000" y="5334000"/>
                  <a:ext cx="228600" cy="228600"/>
                </a:xfrm>
                <a:prstGeom prst="ellipse">
                  <a:avLst/>
                </a:prstGeom>
                <a:solidFill>
                  <a:srgbClr val="00B050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cxnSp>
              <p:nvCxnSpPr>
                <p:cNvPr id="74" name="Straight Arrow Connector 73"/>
                <p:cNvCxnSpPr>
                  <a:stCxn id="72" idx="7"/>
                  <a:endCxn id="65" idx="2"/>
                </p:cNvCxnSpPr>
                <p:nvPr/>
              </p:nvCxnSpPr>
              <p:spPr>
                <a:xfrm flipV="1">
                  <a:off x="3700322" y="4381500"/>
                  <a:ext cx="490678" cy="2239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stCxn id="65" idx="6"/>
                  <a:endCxn id="68" idx="2"/>
                </p:cNvCxnSpPr>
                <p:nvPr/>
              </p:nvCxnSpPr>
              <p:spPr>
                <a:xfrm>
                  <a:off x="4419600" y="4381500"/>
                  <a:ext cx="304800" cy="2286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68" idx="3"/>
                  <a:endCxn id="69" idx="0"/>
                </p:cNvCxnSpPr>
                <p:nvPr/>
              </p:nvCxnSpPr>
              <p:spPr>
                <a:xfrm>
                  <a:off x="4757878" y="4690922"/>
                  <a:ext cx="4622" cy="2620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>
                  <a:stCxn id="69" idx="5"/>
                  <a:endCxn id="73" idx="1"/>
                </p:cNvCxnSpPr>
                <p:nvPr/>
              </p:nvCxnSpPr>
              <p:spPr>
                <a:xfrm>
                  <a:off x="4843322" y="5148122"/>
                  <a:ext cx="143156" cy="2193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>
                  <a:stCxn id="73" idx="2"/>
                  <a:endCxn id="71" idx="6"/>
                </p:cNvCxnSpPr>
                <p:nvPr/>
              </p:nvCxnSpPr>
              <p:spPr>
                <a:xfrm flipH="1">
                  <a:off x="4648200" y="5448300"/>
                  <a:ext cx="304800" cy="1524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endCxn id="67" idx="5"/>
                </p:cNvCxnSpPr>
                <p:nvPr/>
              </p:nvCxnSpPr>
              <p:spPr>
                <a:xfrm flipH="1" flipV="1">
                  <a:off x="4386122" y="5300522"/>
                  <a:ext cx="105056" cy="2193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>
                  <a:stCxn id="67" idx="1"/>
                  <a:endCxn id="66" idx="5"/>
                </p:cNvCxnSpPr>
                <p:nvPr/>
              </p:nvCxnSpPr>
              <p:spPr>
                <a:xfrm flipH="1" flipV="1">
                  <a:off x="4081322" y="4919522"/>
                  <a:ext cx="143156" cy="2193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>
                  <a:stCxn id="66" idx="3"/>
                  <a:endCxn id="70" idx="7"/>
                </p:cNvCxnSpPr>
                <p:nvPr/>
              </p:nvCxnSpPr>
              <p:spPr>
                <a:xfrm flipH="1">
                  <a:off x="3776522" y="4919522"/>
                  <a:ext cx="143156" cy="37175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72" idx="4"/>
                  <a:endCxn id="70" idx="1"/>
                </p:cNvCxnSpPr>
                <p:nvPr/>
              </p:nvCxnSpPr>
              <p:spPr>
                <a:xfrm flipH="1">
                  <a:off x="3614878" y="4800600"/>
                  <a:ext cx="4622" cy="4906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>
                  <a:stCxn id="67" idx="7"/>
                  <a:endCxn id="65" idx="4"/>
                </p:cNvCxnSpPr>
                <p:nvPr/>
              </p:nvCxnSpPr>
              <p:spPr>
                <a:xfrm flipH="1" flipV="1">
                  <a:off x="4305300" y="4495800"/>
                  <a:ext cx="80822" cy="6430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>
                  <a:stCxn id="67" idx="3"/>
                  <a:endCxn id="70" idx="6"/>
                </p:cNvCxnSpPr>
                <p:nvPr/>
              </p:nvCxnSpPr>
              <p:spPr>
                <a:xfrm flipH="1">
                  <a:off x="3810000" y="5300522"/>
                  <a:ext cx="414478" cy="715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 bwMode="auto">
                <a:xfrm>
                  <a:off x="3962400" y="5638800"/>
                  <a:ext cx="228600" cy="228600"/>
                </a:xfrm>
                <a:prstGeom prst="ellipse">
                  <a:avLst/>
                </a:prstGeom>
                <a:solidFill>
                  <a:srgbClr val="336699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Narrow" charset="0"/>
                  </a:endParaRPr>
                </a:p>
              </p:txBody>
            </p:sp>
            <p:cxnSp>
              <p:nvCxnSpPr>
                <p:cNvPr id="86" name="Straight Arrow Connector 85"/>
                <p:cNvCxnSpPr>
                  <a:stCxn id="85" idx="7"/>
                  <a:endCxn id="67" idx="4"/>
                </p:cNvCxnSpPr>
                <p:nvPr/>
              </p:nvCxnSpPr>
              <p:spPr>
                <a:xfrm flipV="1">
                  <a:off x="4157522" y="5334000"/>
                  <a:ext cx="147778" cy="33827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265"/>
              <p:cNvGrpSpPr/>
              <p:nvPr/>
            </p:nvGrpSpPr>
            <p:grpSpPr>
              <a:xfrm>
                <a:off x="6705600" y="2209800"/>
                <a:ext cx="1600200" cy="1447800"/>
                <a:chOff x="6781800" y="2057400"/>
                <a:chExt cx="1600200" cy="1447800"/>
              </a:xfrm>
            </p:grpSpPr>
            <p:sp>
              <p:nvSpPr>
                <p:cNvPr id="50" name="Rectangle 49"/>
                <p:cNvSpPr/>
                <p:nvPr/>
              </p:nvSpPr>
              <p:spPr>
                <a:xfrm>
                  <a:off x="6781800" y="2057400"/>
                  <a:ext cx="381000" cy="30480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tIns="9144" rIns="9144"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/>
                      </a:solidFill>
                      <a:latin typeface="Arial Narrow" pitchFamily="34" charset="0"/>
                    </a:rPr>
                    <a:t>k</a:t>
                  </a:r>
                  <a:endParaRPr lang="en-US" sz="800" dirty="0" smtClean="0">
                    <a:solidFill>
                      <a:schemeClr val="tx1"/>
                    </a:solidFill>
                    <a:latin typeface="Arial Narrow" pitchFamily="3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7467600" y="2057400"/>
                  <a:ext cx="914400" cy="304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latin typeface="Arial Narrow" pitchFamily="34" charset="0"/>
                    </a:rPr>
                    <a:t>v</a:t>
                  </a:r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cxnSp>
              <p:nvCxnSpPr>
                <p:cNvPr id="52" name="Straight Arrow Connector 51"/>
                <p:cNvCxnSpPr>
                  <a:stCxn id="50" idx="3"/>
                  <a:endCxn id="51" idx="2"/>
                </p:cNvCxnSpPr>
                <p:nvPr/>
              </p:nvCxnSpPr>
              <p:spPr>
                <a:xfrm>
                  <a:off x="7162800" y="2209800"/>
                  <a:ext cx="3048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55"/>
                <p:cNvGrpSpPr/>
                <p:nvPr/>
              </p:nvGrpSpPr>
              <p:grpSpPr>
                <a:xfrm>
                  <a:off x="6781800" y="2438400"/>
                  <a:ext cx="1600200" cy="304800"/>
                  <a:chOff x="6781800" y="2438400"/>
                  <a:chExt cx="1600200" cy="304800"/>
                </a:xfrm>
              </p:grpSpPr>
              <p:sp>
                <p:nvSpPr>
                  <p:cNvPr id="62" name="Rectangle 61"/>
                  <p:cNvSpPr/>
                  <p:nvPr/>
                </p:nvSpPr>
                <p:spPr>
                  <a:xfrm>
                    <a:off x="6781800" y="2438400"/>
                    <a:ext cx="381000" cy="304800"/>
                  </a:xfrm>
                  <a:prstGeom prst="rect">
                    <a:avLst/>
                  </a:prstGeom>
                  <a:solidFill>
                    <a:srgbClr val="FFCC6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" tIns="9144" rIns="9144" rtlCol="0" anchor="ctr"/>
                  <a:lstStyle/>
                  <a:p>
                    <a:pPr algn="ctr"/>
                    <a:r>
                      <a:rPr lang="en-US" sz="800" dirty="0" smtClean="0">
                        <a:solidFill>
                          <a:schemeClr val="tx1"/>
                        </a:solidFill>
                        <a:latin typeface="Arial Narrow" pitchFamily="34" charset="0"/>
                      </a:rPr>
                      <a:t>k</a:t>
                    </a:r>
                    <a:endParaRPr lang="en-US" sz="800" dirty="0" smtClean="0">
                      <a:solidFill>
                        <a:schemeClr val="tx1"/>
                      </a:solidFill>
                      <a:latin typeface="Arial Narrow" pitchFamily="34" charset="0"/>
                    </a:endParaRPr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7467600" y="2438400"/>
                    <a:ext cx="914400" cy="304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 smtClean="0">
                        <a:latin typeface="Arial Narrow" pitchFamily="34" charset="0"/>
                      </a:rPr>
                      <a:t>v</a:t>
                    </a:r>
                    <a:endParaRPr lang="en-US" sz="800" dirty="0" smtClean="0">
                      <a:latin typeface="Arial Narrow" pitchFamily="34" charset="0"/>
                    </a:endParaRPr>
                  </a:p>
                </p:txBody>
              </p:sp>
              <p:cxnSp>
                <p:nvCxnSpPr>
                  <p:cNvPr id="64" name="Straight Arrow Connector 63"/>
                  <p:cNvCxnSpPr>
                    <a:stCxn id="62" idx="3"/>
                    <a:endCxn id="63" idx="2"/>
                  </p:cNvCxnSpPr>
                  <p:nvPr/>
                </p:nvCxnSpPr>
                <p:spPr>
                  <a:xfrm>
                    <a:off x="7162800" y="2590800"/>
                    <a:ext cx="30480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56"/>
                <p:cNvGrpSpPr/>
                <p:nvPr/>
              </p:nvGrpSpPr>
              <p:grpSpPr>
                <a:xfrm>
                  <a:off x="6781800" y="2819400"/>
                  <a:ext cx="1600200" cy="304800"/>
                  <a:chOff x="6781800" y="2438400"/>
                  <a:chExt cx="1600200" cy="304800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6781800" y="2438400"/>
                    <a:ext cx="381000" cy="304800"/>
                  </a:xfrm>
                  <a:prstGeom prst="rect">
                    <a:avLst/>
                  </a:prstGeom>
                  <a:solidFill>
                    <a:srgbClr val="FFFF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" tIns="9144" rIns="9144" rtlCol="0" anchor="ctr"/>
                  <a:lstStyle/>
                  <a:p>
                    <a:pPr algn="ctr"/>
                    <a:r>
                      <a:rPr lang="en-US" sz="800" dirty="0" smtClean="0">
                        <a:solidFill>
                          <a:schemeClr val="tx1"/>
                        </a:solidFill>
                        <a:latin typeface="Arial Narrow" pitchFamily="34" charset="0"/>
                      </a:rPr>
                      <a:t>k</a:t>
                    </a:r>
                    <a:endParaRPr lang="en-US" sz="800" dirty="0" smtClean="0">
                      <a:solidFill>
                        <a:schemeClr val="tx1"/>
                      </a:solidFill>
                      <a:latin typeface="Arial Narrow" pitchFamily="34" charset="0"/>
                    </a:endParaRPr>
                  </a:p>
                </p:txBody>
              </p:sp>
              <p:sp>
                <p:nvSpPr>
                  <p:cNvPr id="60" name="Oval 59"/>
                  <p:cNvSpPr/>
                  <p:nvPr/>
                </p:nvSpPr>
                <p:spPr>
                  <a:xfrm>
                    <a:off x="7467600" y="2438400"/>
                    <a:ext cx="914400" cy="304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 smtClean="0">
                        <a:latin typeface="Arial Narrow" pitchFamily="34" charset="0"/>
                      </a:rPr>
                      <a:t>v</a:t>
                    </a:r>
                    <a:endParaRPr lang="en-US" sz="800" dirty="0" smtClean="0">
                      <a:latin typeface="Arial Narrow" pitchFamily="34" charset="0"/>
                    </a:endParaRPr>
                  </a:p>
                </p:txBody>
              </p:sp>
              <p:cxnSp>
                <p:nvCxnSpPr>
                  <p:cNvPr id="61" name="Straight Arrow Connector 60"/>
                  <p:cNvCxnSpPr>
                    <a:stCxn id="59" idx="3"/>
                    <a:endCxn id="60" idx="2"/>
                  </p:cNvCxnSpPr>
                  <p:nvPr/>
                </p:nvCxnSpPr>
                <p:spPr>
                  <a:xfrm>
                    <a:off x="7162800" y="2590800"/>
                    <a:ext cx="30480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169"/>
                <p:cNvGrpSpPr/>
                <p:nvPr/>
              </p:nvGrpSpPr>
              <p:grpSpPr>
                <a:xfrm>
                  <a:off x="6781800" y="3200400"/>
                  <a:ext cx="1600200" cy="304800"/>
                  <a:chOff x="6781800" y="2438400"/>
                  <a:chExt cx="1600200" cy="304800"/>
                </a:xfrm>
              </p:grpSpPr>
              <p:sp>
                <p:nvSpPr>
                  <p:cNvPr id="56" name="Rectangle 55"/>
                  <p:cNvSpPr/>
                  <p:nvPr/>
                </p:nvSpPr>
                <p:spPr>
                  <a:xfrm>
                    <a:off x="6781800" y="2438400"/>
                    <a:ext cx="381000" cy="304800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" tIns="9144" rIns="9144" rtlCol="0" anchor="ctr"/>
                  <a:lstStyle/>
                  <a:p>
                    <a:pPr algn="ctr"/>
                    <a:r>
                      <a:rPr lang="en-US" sz="800" dirty="0" smtClean="0">
                        <a:solidFill>
                          <a:schemeClr val="tx1"/>
                        </a:solidFill>
                        <a:latin typeface="Arial Narrow" pitchFamily="34" charset="0"/>
                      </a:rPr>
                      <a:t>k</a:t>
                    </a:r>
                    <a:endParaRPr lang="en-US" sz="800" dirty="0" smtClean="0">
                      <a:solidFill>
                        <a:schemeClr val="tx1"/>
                      </a:solidFill>
                      <a:latin typeface="Arial Narrow" pitchFamily="34" charset="0"/>
                    </a:endParaRPr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7467600" y="2438400"/>
                    <a:ext cx="914400" cy="3048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dirty="0" smtClean="0">
                        <a:latin typeface="Arial Narrow" pitchFamily="34" charset="0"/>
                      </a:rPr>
                      <a:t>v</a:t>
                    </a:r>
                    <a:endParaRPr lang="en-US" sz="800" dirty="0" smtClean="0">
                      <a:latin typeface="Arial Narrow" pitchFamily="34" charset="0"/>
                    </a:endParaRPr>
                  </a:p>
                </p:txBody>
              </p:sp>
              <p:cxnSp>
                <p:nvCxnSpPr>
                  <p:cNvPr id="58" name="Straight Arrow Connector 57"/>
                  <p:cNvCxnSpPr>
                    <a:stCxn id="56" idx="3"/>
                    <a:endCxn id="57" idx="2"/>
                  </p:cNvCxnSpPr>
                  <p:nvPr/>
                </p:nvCxnSpPr>
                <p:spPr>
                  <a:xfrm>
                    <a:off x="7162800" y="2590800"/>
                    <a:ext cx="30480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141"/>
              <p:cNvGrpSpPr/>
              <p:nvPr/>
            </p:nvGrpSpPr>
            <p:grpSpPr>
              <a:xfrm>
                <a:off x="457200" y="4495800"/>
                <a:ext cx="1676401" cy="1447800"/>
                <a:chOff x="457200" y="4495800"/>
                <a:chExt cx="1676401" cy="14478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914400" y="5403056"/>
                  <a:ext cx="150019" cy="173829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59581" y="4498181"/>
                  <a:ext cx="150019" cy="17382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828800" y="4862513"/>
                  <a:ext cx="150020" cy="173829"/>
                </a:xfrm>
                <a:prstGeom prst="rect">
                  <a:avLst/>
                </a:prstGeom>
                <a:solidFill>
                  <a:srgbClr val="FF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1676400" y="5586414"/>
                  <a:ext cx="150019" cy="178590"/>
                </a:xfrm>
                <a:prstGeom prst="rect">
                  <a:avLst/>
                </a:prstGeom>
                <a:solidFill>
                  <a:srgbClr val="00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1371600" y="4495801"/>
                  <a:ext cx="147638" cy="178593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457202" y="4495800"/>
                  <a:ext cx="1676399" cy="1809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096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7620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9144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0668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2192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3716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15240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6764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8288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981200" y="4495800"/>
                  <a:ext cx="0" cy="1447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5"/>
                <p:cNvSpPr/>
                <p:nvPr/>
              </p:nvSpPr>
              <p:spPr>
                <a:xfrm>
                  <a:off x="614362" y="4683919"/>
                  <a:ext cx="142875" cy="17382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766762" y="4862512"/>
                  <a:ext cx="142875" cy="17382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919163" y="5041106"/>
                  <a:ext cx="142875" cy="17382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071563" y="5222081"/>
                  <a:ext cx="142875" cy="17382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223963" y="5765005"/>
                  <a:ext cx="142875" cy="17382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526381" y="5224463"/>
                  <a:ext cx="145257" cy="178591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1985962" y="5224463"/>
                  <a:ext cx="142875" cy="173829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latin typeface="Arial Narrow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457200" y="5762625"/>
                  <a:ext cx="1676399" cy="1809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457200" y="5581650"/>
                  <a:ext cx="1676399" cy="1809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45" name="Rectangle 44"/>
                <p:cNvSpPr/>
                <p:nvPr/>
              </p:nvSpPr>
              <p:spPr bwMode="auto">
                <a:xfrm>
                  <a:off x="457202" y="4676775"/>
                  <a:ext cx="1676399" cy="1809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457201" y="4857750"/>
                  <a:ext cx="1676399" cy="1809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47" name="Rectangle 46"/>
                <p:cNvSpPr/>
                <p:nvPr/>
              </p:nvSpPr>
              <p:spPr bwMode="auto">
                <a:xfrm>
                  <a:off x="457201" y="5038725"/>
                  <a:ext cx="1676399" cy="1809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48" name="Rectangle 47"/>
                <p:cNvSpPr/>
                <p:nvPr/>
              </p:nvSpPr>
              <p:spPr bwMode="auto">
                <a:xfrm>
                  <a:off x="457201" y="5219700"/>
                  <a:ext cx="1676399" cy="1809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  <p:sp>
              <p:nvSpPr>
                <p:cNvPr id="49" name="Rectangle 48"/>
                <p:cNvSpPr/>
                <p:nvPr/>
              </p:nvSpPr>
              <p:spPr bwMode="auto">
                <a:xfrm>
                  <a:off x="457201" y="5400675"/>
                  <a:ext cx="1676399" cy="18097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sp>
          </p:grpSp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057400"/>
            <a:ext cx="1524000" cy="1266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" name="Oval Callout 148"/>
          <p:cNvSpPr/>
          <p:nvPr/>
        </p:nvSpPr>
        <p:spPr>
          <a:xfrm>
            <a:off x="304800" y="1600200"/>
            <a:ext cx="1047570" cy="569495"/>
          </a:xfrm>
          <a:prstGeom prst="wedgeEllipseCallout">
            <a:avLst>
              <a:gd name="adj1" fmla="val 51149"/>
              <a:gd name="adj2" fmla="val 6931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 Narrow" pitchFamily="34" charset="0"/>
              </a:rPr>
              <a:t>Help!</a:t>
            </a:r>
            <a:endParaRPr lang="en-US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284065" y="3200400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Arial Narrow" pitchFamily="34" charset="0"/>
              </a:rPr>
              <a:t>Business Unit</a:t>
            </a:r>
            <a:endParaRPr lang="en-US" sz="1600" b="1" dirty="0"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Amazon </a:t>
            </a:r>
            <a:r>
              <a:rPr lang="en-US" dirty="0" err="1" smtClean="0"/>
              <a:t>DynamoDB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8683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Tune your service to the business requirements (challenging to do with a RDBMS)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31076" name="Picture 4" descr="http://docs.amazonwebservices.com/amazondynamodb/latest/developerguide/images/CreateTable_Screen_ProvThroughput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676400"/>
            <a:ext cx="6604135" cy="3505200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>
            <a:off x="1447800" y="3962400"/>
            <a:ext cx="9906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447800" y="4267200"/>
            <a:ext cx="99060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3657600"/>
            <a:ext cx="1006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  <a:cs typeface="Arial" pitchFamily="34" charset="0"/>
              </a:rPr>
              <a:t>Tuning</a:t>
            </a:r>
            <a:br>
              <a:rPr lang="en-US" sz="2400" b="1" dirty="0" smtClean="0">
                <a:latin typeface="Arial Narrow" pitchFamily="34" charset="0"/>
                <a:cs typeface="Arial" pitchFamily="34" charset="0"/>
              </a:rPr>
            </a:br>
            <a:r>
              <a:rPr lang="en-US" sz="2400" b="1" dirty="0" smtClean="0">
                <a:latin typeface="Arial Narrow" pitchFamily="34" charset="0"/>
                <a:cs typeface="Arial" pitchFamily="34" charset="0"/>
              </a:rPr>
              <a:t>Knobs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"One Size Fits…"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514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800" i="1" dirty="0" smtClean="0"/>
              <a:t>"One Size Does Not Fit All"</a:t>
            </a:r>
          </a:p>
          <a:p>
            <a:pPr marL="742950" lvl="2" indent="-342900">
              <a:buNone/>
            </a:pPr>
            <a:r>
              <a:rPr lang="en-US" sz="4000" dirty="0" smtClean="0"/>
              <a:t>James Hamilton Nov. 3</a:t>
            </a:r>
            <a:r>
              <a:rPr lang="en-US" sz="4000" baseline="30000" dirty="0" smtClean="0"/>
              <a:t>rd</a:t>
            </a:r>
            <a:r>
              <a:rPr lang="en-US" sz="4000" dirty="0" smtClean="0"/>
              <a:t>, 2009</a:t>
            </a:r>
          </a:p>
          <a:p>
            <a:pPr>
              <a:buNone/>
            </a:pPr>
            <a:endParaRPr lang="en-US" sz="4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5410200"/>
            <a:ext cx="819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http://perspectives.mvdirona.com/CommentView,guid,afe46691-a293-4f9a-8900-5688a597726a.aspx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971800"/>
            <a:ext cx="2438400" cy="220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971800"/>
            <a:ext cx="260248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Eight Fallacies of Distributed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48307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Essentially everyone, when they first build a distributed application, makes the following eight assumptions. All prove to be false in the long run and all cause </a:t>
            </a:r>
            <a:r>
              <a:rPr lang="en-US" i="1" dirty="0" smtClean="0"/>
              <a:t>big</a:t>
            </a:r>
            <a:r>
              <a:rPr lang="en-US" dirty="0" smtClean="0"/>
              <a:t> trouble and </a:t>
            </a:r>
            <a:r>
              <a:rPr lang="en-US" i="1" dirty="0" smtClean="0"/>
              <a:t>painful</a:t>
            </a:r>
            <a:r>
              <a:rPr lang="en-US" dirty="0" smtClean="0"/>
              <a:t> learning experiences.</a:t>
            </a:r>
          </a:p>
          <a:p>
            <a:pPr>
              <a:buNone/>
            </a:pPr>
            <a:r>
              <a:rPr lang="en-US" dirty="0" smtClean="0"/>
              <a:t>1. The network is reliable</a:t>
            </a:r>
          </a:p>
          <a:p>
            <a:pPr>
              <a:buNone/>
            </a:pPr>
            <a:r>
              <a:rPr lang="en-US" dirty="0" smtClean="0"/>
              <a:t>2. Latency is zero</a:t>
            </a:r>
          </a:p>
          <a:p>
            <a:pPr>
              <a:buNone/>
            </a:pPr>
            <a:r>
              <a:rPr lang="en-US" dirty="0" smtClean="0"/>
              <a:t>3. Bandwidth is infinite</a:t>
            </a:r>
          </a:p>
          <a:p>
            <a:pPr>
              <a:buNone/>
            </a:pPr>
            <a:r>
              <a:rPr lang="en-US" dirty="0" smtClean="0"/>
              <a:t>4. The network is secure</a:t>
            </a:r>
          </a:p>
          <a:p>
            <a:pPr>
              <a:buNone/>
            </a:pPr>
            <a:r>
              <a:rPr lang="en-US" dirty="0" smtClean="0"/>
              <a:t>5. Topology doesn't change</a:t>
            </a:r>
          </a:p>
          <a:p>
            <a:pPr>
              <a:buNone/>
            </a:pPr>
            <a:r>
              <a:rPr lang="en-US" dirty="0" smtClean="0"/>
              <a:t>6. There is one administrator</a:t>
            </a:r>
          </a:p>
          <a:p>
            <a:pPr>
              <a:buNone/>
            </a:pPr>
            <a:r>
              <a:rPr lang="en-US" dirty="0" smtClean="0"/>
              <a:t>7. Transport cost is zero</a:t>
            </a:r>
          </a:p>
          <a:p>
            <a:pPr>
              <a:buNone/>
            </a:pPr>
            <a:r>
              <a:rPr lang="en-US" dirty="0" smtClean="0"/>
              <a:t>8. The network is homogeneous</a:t>
            </a:r>
          </a:p>
          <a:p>
            <a:pPr>
              <a:buNone/>
            </a:pPr>
            <a:r>
              <a:rPr lang="en-US" b="1" dirty="0" smtClean="0"/>
              <a:t>							Peter Deutsch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and 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295400"/>
            <a:ext cx="5410200" cy="4830763"/>
          </a:xfrm>
        </p:spPr>
        <p:txBody>
          <a:bodyPr/>
          <a:lstStyle/>
          <a:p>
            <a:r>
              <a:rPr lang="en-US" dirty="0" smtClean="0"/>
              <a:t>High scalability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specially in the horizontal direction (multi CPUs)</a:t>
            </a:r>
          </a:p>
          <a:p>
            <a:r>
              <a:rPr lang="en-US" dirty="0" smtClean="0"/>
              <a:t>Low administration overhead</a:t>
            </a:r>
          </a:p>
          <a:p>
            <a:pPr lvl="1"/>
            <a:r>
              <a:rPr lang="en-US" dirty="0" smtClean="0"/>
              <a:t>Simple web page administration</a:t>
            </a:r>
          </a:p>
          <a:p>
            <a:r>
              <a:rPr lang="en-US" dirty="0" smtClean="0"/>
              <a:t>Lower fees for MapReduce transformations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databases work well in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1371600"/>
            <a:ext cx="5791200" cy="4754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Data warehousing-specific </a:t>
            </a:r>
            <a:r>
              <a:rPr lang="en-US" dirty="0"/>
              <a:t>databases for batch data processing and map/reduce </a:t>
            </a:r>
            <a:r>
              <a:rPr lang="en-US" dirty="0" smtClean="0"/>
              <a:t>operations</a:t>
            </a:r>
          </a:p>
          <a:p>
            <a:r>
              <a:rPr lang="en-US" dirty="0" smtClean="0"/>
              <a:t>Focus on batch processing of pre-calculated sums/totals (aggregates)</a:t>
            </a:r>
            <a:endParaRPr lang="en-US" dirty="0"/>
          </a:p>
          <a:p>
            <a:r>
              <a:rPr lang="en-US" dirty="0" smtClean="0"/>
              <a:t>Simple</a:t>
            </a:r>
            <a:r>
              <a:rPr lang="en-US" dirty="0"/>
              <a:t>, scalable and fast </a:t>
            </a:r>
            <a:r>
              <a:rPr lang="en-US" dirty="0" smtClean="0"/>
              <a:t>key/value-stores can be deployed as services</a:t>
            </a:r>
            <a:endParaRPr lang="en-US" dirty="0"/>
          </a:p>
          <a:p>
            <a:r>
              <a:rPr lang="en-US" dirty="0" smtClean="0"/>
              <a:t>Databases </a:t>
            </a:r>
            <a:r>
              <a:rPr lang="en-US" dirty="0"/>
              <a:t>containing a richer feature set than key/value-stores fitting the gap with </a:t>
            </a:r>
            <a:r>
              <a:rPr lang="en-US" dirty="0" smtClean="0"/>
              <a:t>traditional RDBMSs </a:t>
            </a:r>
            <a:r>
              <a:rPr lang="en-US" dirty="0"/>
              <a:t>while offering good performance and scalability properties (such as document databases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213634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524000"/>
            <a:ext cx="51816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Many NoSQL systems are based around the concepts of leveraging many low-cost computers tied together with fast networks</a:t>
            </a:r>
          </a:p>
          <a:p>
            <a:r>
              <a:rPr lang="en-US" dirty="0" smtClean="0"/>
              <a:t>But most distributed computing systems have an order-of-magnitude of greater management challenges when it comes to system failures and reliability</a:t>
            </a:r>
          </a:p>
          <a:p>
            <a:r>
              <a:rPr lang="en-US" dirty="0" smtClean="0"/>
              <a:t>Continuous component failure must be assumed and managed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2352675" cy="197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Ideas in OpenSource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1"/>
            <a:ext cx="8229600" cy="8382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How quickly can new ideas be </a:t>
            </a:r>
            <a:r>
              <a:rPr lang="en-US" b="1" dirty="0" smtClean="0"/>
              <a:t>recombined</a:t>
            </a:r>
            <a:r>
              <a:rPr lang="en-US" dirty="0" smtClean="0"/>
              <a:t> into new database products?</a:t>
            </a:r>
          </a:p>
          <a:p>
            <a:r>
              <a:rPr lang="en-US" dirty="0" smtClean="0"/>
              <a:t>OpenSource software has proved to be the most </a:t>
            </a:r>
            <a:r>
              <a:rPr lang="en-US" b="1" dirty="0" smtClean="0"/>
              <a:t>efficient</a:t>
            </a:r>
            <a:r>
              <a:rPr lang="en-US" dirty="0" smtClean="0"/>
              <a:t> way to quickly recombine new ideas into new products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4100" name="Picture 4" descr="C:\Documents and Settings\Dan McCreary\Local Settings\Temporary Internet Files\Content.IE5\IRIDZIOO\MC900055344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828800"/>
            <a:ext cx="762000" cy="1029482"/>
          </a:xfrm>
          <a:prstGeom prst="rect">
            <a:avLst/>
          </a:prstGeom>
          <a:noFill/>
        </p:spPr>
      </p:pic>
      <p:pic>
        <p:nvPicPr>
          <p:cNvPr id="9" name="Picture 4" descr="C:\Documents and Settings\Dan McCreary\Local Settings\Temporary Internet Files\Content.IE5\IRIDZIOO\MC900055344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895600"/>
            <a:ext cx="762000" cy="1029482"/>
          </a:xfrm>
          <a:prstGeom prst="rect">
            <a:avLst/>
          </a:prstGeom>
          <a:noFill/>
        </p:spPr>
      </p:pic>
      <p:pic>
        <p:nvPicPr>
          <p:cNvPr id="10" name="Picture 4" descr="C:\Documents and Settings\Dan McCreary\Local Settings\Temporary Internet Files\Content.IE5\IRIDZIOO\MC900055344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895600"/>
            <a:ext cx="762000" cy="1029482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6705600" y="2057400"/>
            <a:ext cx="1295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Product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2971800"/>
            <a:ext cx="1295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Product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5600" y="3886200"/>
            <a:ext cx="1295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Narrow" pitchFamily="34" charset="0"/>
              </a:rPr>
              <a:t>Product B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76600" y="2057400"/>
            <a:ext cx="2590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3352800" y="2590800"/>
            <a:ext cx="2590800" cy="167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rial Narrow" pitchFamily="34" charset="0"/>
              </a:rPr>
              <a:t>OpenSource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0" y="1676400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Proprietary Software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14478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New Database Ideas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6800" y="2819400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Schema-free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1200" y="3886200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MapReduce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00" y="3886200"/>
            <a:ext cx="113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Auto-sharding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67400" y="1371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New Products</a:t>
            </a:r>
          </a:p>
        </p:txBody>
      </p:sp>
      <p:pic>
        <p:nvPicPr>
          <p:cNvPr id="25" name="Picture 4" descr="C:\Documents and Settings\Dan McCreary\Local Settings\Temporary Internet Files\Content.IE5\IRIDZIOO\MC900055344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581400"/>
            <a:ext cx="762000" cy="1029482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914400" y="4572000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Cloud Computing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0000" y="6019800"/>
            <a:ext cx="487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Nature of Technology: What It Is and How It Evolves by W. Brian Arthur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800100"/>
          </a:xfrm>
        </p:spPr>
        <p:txBody>
          <a:bodyPr/>
          <a:lstStyle/>
          <a:p>
            <a:r>
              <a:rPr lang="en-US" dirty="0" smtClean="0"/>
              <a:t>The NO-SQL Universe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43900" y="6172200"/>
            <a:ext cx="533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141E93A-0CD0-B146-88D5-A1851004B24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Copyright  2010 Dan McCreary &amp; Associates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886200" y="5410200"/>
            <a:ext cx="1676400" cy="33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953000" y="2667000"/>
            <a:ext cx="1752600" cy="43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590800" y="3810000"/>
            <a:ext cx="21526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486400" y="1295400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Document Stores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173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Key-Value Stores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" y="3276600"/>
            <a:ext cx="205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Graph/Triple Stores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85800" y="510540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Object Stores</a:t>
            </a:r>
            <a:endParaRPr lang="en-US" b="1" dirty="0">
              <a:latin typeface="Arial Narrow" pitchFamily="34" charset="0"/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066800" y="5715000"/>
            <a:ext cx="990600" cy="39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048000" y="48006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Column-Family Stores</a:t>
            </a:r>
            <a:endParaRPr lang="en-US" b="1" dirty="0">
              <a:latin typeface="Arial Narrow" pitchFamily="34" charset="0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19400" y="5257800"/>
            <a:ext cx="8667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1828800"/>
            <a:ext cx="1143000" cy="38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/>
          <a:srcRect b="23647"/>
          <a:stretch>
            <a:fillRect/>
          </a:stretch>
        </p:blipFill>
        <p:spPr bwMode="auto">
          <a:xfrm>
            <a:off x="6248400" y="1752600"/>
            <a:ext cx="1905000" cy="61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7000" y="4191000"/>
            <a:ext cx="12065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7" name="Picture 11" descr="http://upload.wikimedia.org/wikipedia/commons/thumb/6/68/Versant_logo_2007.png/250px-Versant_logo_2007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4401" y="5486400"/>
            <a:ext cx="1219200" cy="268224"/>
          </a:xfrm>
          <a:prstGeom prst="rect">
            <a:avLst/>
          </a:prstGeom>
          <a:noFill/>
        </p:spPr>
      </p:pic>
      <p:pic>
        <p:nvPicPr>
          <p:cNvPr id="34829" name="Picture 13" descr="InfiniteGraph Logo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14400" y="4419600"/>
            <a:ext cx="1438275" cy="304801"/>
          </a:xfrm>
          <a:prstGeom prst="rect">
            <a:avLst/>
          </a:prstGeom>
          <a:noFill/>
        </p:spPr>
      </p:pic>
      <p:pic>
        <p:nvPicPr>
          <p:cNvPr id="34831" name="Picture 15" descr="Neo Technology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90600" y="3733801"/>
            <a:ext cx="1441620" cy="533400"/>
          </a:xfrm>
          <a:prstGeom prst="rect">
            <a:avLst/>
          </a:prstGeom>
          <a:noFill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5693288" y="4051382"/>
            <a:ext cx="1861995" cy="51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ight Brace 16"/>
          <p:cNvSpPr/>
          <p:nvPr/>
        </p:nvSpPr>
        <p:spPr bwMode="auto">
          <a:xfrm>
            <a:off x="7624246" y="3739278"/>
            <a:ext cx="413777" cy="2051922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7200" y="4572000"/>
            <a:ext cx="648778" cy="472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34832" name="Picture 1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969139" y="4597564"/>
            <a:ext cx="1448218" cy="58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4" name="Picture 18" descr="http://exist-db.org/exist/logo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38103" y="3505200"/>
            <a:ext cx="1241330" cy="556727"/>
          </a:xfrm>
          <a:prstGeom prst="rect">
            <a:avLst/>
          </a:prstGeom>
          <a:noFill/>
        </p:spPr>
      </p:pic>
      <p:pic>
        <p:nvPicPr>
          <p:cNvPr id="34835" name="Picture 19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934200" y="5334000"/>
            <a:ext cx="409466" cy="41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33400" y="2362200"/>
            <a:ext cx="1524000" cy="517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 descr="File:Couchbase, Inc. official logo.pn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343400" y="1524000"/>
            <a:ext cx="18635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06" name="Picture 2" descr="Aerospike"/>
          <p:cNvPicPr>
            <a:picLocks noChangeAspect="1" noChangeArrowheads="1"/>
          </p:cNvPicPr>
          <p:nvPr/>
        </p:nvPicPr>
        <p:blipFill>
          <a:blip r:embed="rId19" cstate="print"/>
          <a:srcRect t="24615" r="47887"/>
          <a:stretch>
            <a:fillRect/>
          </a:stretch>
        </p:blipFill>
        <p:spPr bwMode="auto">
          <a:xfrm>
            <a:off x="1828800" y="2819400"/>
            <a:ext cx="1841237" cy="304800"/>
          </a:xfrm>
          <a:prstGeom prst="rect">
            <a:avLst/>
          </a:prstGeom>
          <a:noFill/>
        </p:spPr>
      </p:pic>
      <p:pic>
        <p:nvPicPr>
          <p:cNvPr id="59394" name="Picture 2" descr="http://t3.gstatic.com/images?q=tbn:ANd9GcQPAH3V-3qZdK4vDSa1nN9Y1MLEQd1KmGaxMuvITH4SyCLKPTMS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010400" y="2590800"/>
            <a:ext cx="1467363" cy="381000"/>
          </a:xfrm>
          <a:prstGeom prst="rect">
            <a:avLst/>
          </a:prstGeom>
          <a:noFill/>
        </p:spPr>
      </p:pic>
      <p:pic>
        <p:nvPicPr>
          <p:cNvPr id="152578" name="Picture 2" descr="http://nosql2013.dataversity.net/uploads/ConfSiteAssets/74/file/correct_logos/foundation-db-logo-white-background-v4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362200" y="1905000"/>
            <a:ext cx="1238250" cy="428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Database Patterns</a:t>
            </a:r>
            <a:endParaRPr lang="en-US" dirty="0"/>
          </a:p>
        </p:txBody>
      </p:sp>
      <p:grpSp>
        <p:nvGrpSpPr>
          <p:cNvPr id="3" name="Group 143"/>
          <p:cNvGrpSpPr/>
          <p:nvPr/>
        </p:nvGrpSpPr>
        <p:grpSpPr>
          <a:xfrm>
            <a:off x="228600" y="1600200"/>
            <a:ext cx="8305800" cy="4724400"/>
            <a:chOff x="228600" y="1600200"/>
            <a:chExt cx="8305800" cy="4724400"/>
          </a:xfrm>
        </p:grpSpPr>
        <p:sp>
          <p:nvSpPr>
            <p:cNvPr id="143" name="Text Placeholder 7"/>
            <p:cNvSpPr txBox="1">
              <a:spLocks/>
            </p:cNvSpPr>
            <p:nvPr/>
          </p:nvSpPr>
          <p:spPr>
            <a:xfrm>
              <a:off x="381000" y="1600200"/>
              <a:ext cx="16764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rPr>
                <a:t>Relational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grpSp>
          <p:nvGrpSpPr>
            <p:cNvPr id="4" name="Group 143"/>
            <p:cNvGrpSpPr/>
            <p:nvPr/>
          </p:nvGrpSpPr>
          <p:grpSpPr>
            <a:xfrm>
              <a:off x="457200" y="2133600"/>
              <a:ext cx="1447800" cy="1447800"/>
              <a:chOff x="533400" y="1905000"/>
              <a:chExt cx="1447800" cy="1447800"/>
            </a:xfrm>
          </p:grpSpPr>
          <p:sp>
            <p:nvSpPr>
              <p:cNvPr id="145" name="Rectangle 144"/>
              <p:cNvSpPr/>
              <p:nvPr/>
            </p:nvSpPr>
            <p:spPr bwMode="auto">
              <a:xfrm>
                <a:off x="533402" y="1905000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46" name="Rectangle 145"/>
              <p:cNvSpPr/>
              <p:nvPr/>
            </p:nvSpPr>
            <p:spPr bwMode="auto">
              <a:xfrm>
                <a:off x="533402" y="2085975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47" name="Rectangle 146"/>
              <p:cNvSpPr/>
              <p:nvPr/>
            </p:nvSpPr>
            <p:spPr bwMode="auto">
              <a:xfrm>
                <a:off x="533401" y="2266950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48" name="Rectangle 147"/>
              <p:cNvSpPr/>
              <p:nvPr/>
            </p:nvSpPr>
            <p:spPr bwMode="auto">
              <a:xfrm>
                <a:off x="533401" y="2447925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49" name="Rectangle 148"/>
              <p:cNvSpPr/>
              <p:nvPr/>
            </p:nvSpPr>
            <p:spPr bwMode="auto">
              <a:xfrm>
                <a:off x="533401" y="2628900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0" name="Rectangle 149"/>
              <p:cNvSpPr/>
              <p:nvPr/>
            </p:nvSpPr>
            <p:spPr bwMode="auto">
              <a:xfrm>
                <a:off x="533401" y="2809875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1" name="Rectangle 150"/>
              <p:cNvSpPr/>
              <p:nvPr/>
            </p:nvSpPr>
            <p:spPr bwMode="auto">
              <a:xfrm>
                <a:off x="533400" y="2990850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2" name="Rectangle 151"/>
              <p:cNvSpPr/>
              <p:nvPr/>
            </p:nvSpPr>
            <p:spPr bwMode="auto">
              <a:xfrm>
                <a:off x="533400" y="3171825"/>
                <a:ext cx="344714" cy="180975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3" name="Rectangle 152"/>
              <p:cNvSpPr/>
              <p:nvPr/>
            </p:nvSpPr>
            <p:spPr bwMode="auto">
              <a:xfrm>
                <a:off x="878114" y="1905000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4" name="Rectangle 153"/>
              <p:cNvSpPr/>
              <p:nvPr/>
            </p:nvSpPr>
            <p:spPr bwMode="auto">
              <a:xfrm>
                <a:off x="878114" y="2085975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5" name="Rectangle 154"/>
              <p:cNvSpPr/>
              <p:nvPr/>
            </p:nvSpPr>
            <p:spPr bwMode="auto">
              <a:xfrm>
                <a:off x="878113" y="2266950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6" name="Rectangle 155"/>
              <p:cNvSpPr/>
              <p:nvPr/>
            </p:nvSpPr>
            <p:spPr bwMode="auto">
              <a:xfrm>
                <a:off x="878113" y="2447925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7" name="Rectangle 156"/>
              <p:cNvSpPr/>
              <p:nvPr/>
            </p:nvSpPr>
            <p:spPr bwMode="auto">
              <a:xfrm>
                <a:off x="878113" y="2628900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8" name="Rectangle 157"/>
              <p:cNvSpPr/>
              <p:nvPr/>
            </p:nvSpPr>
            <p:spPr bwMode="auto">
              <a:xfrm>
                <a:off x="878113" y="2809875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59" name="Rectangle 158"/>
              <p:cNvSpPr/>
              <p:nvPr/>
            </p:nvSpPr>
            <p:spPr bwMode="auto">
              <a:xfrm>
                <a:off x="878112" y="2990850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0" name="Rectangle 159"/>
              <p:cNvSpPr/>
              <p:nvPr/>
            </p:nvSpPr>
            <p:spPr bwMode="auto">
              <a:xfrm>
                <a:off x="878112" y="3171825"/>
                <a:ext cx="551543" cy="180975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1" name="Rectangle 160"/>
              <p:cNvSpPr/>
              <p:nvPr/>
            </p:nvSpPr>
            <p:spPr bwMode="auto">
              <a:xfrm>
                <a:off x="1429658" y="1905000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2" name="Rectangle 161"/>
              <p:cNvSpPr/>
              <p:nvPr/>
            </p:nvSpPr>
            <p:spPr bwMode="auto">
              <a:xfrm>
                <a:off x="1429658" y="2085975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3" name="Rectangle 162"/>
              <p:cNvSpPr/>
              <p:nvPr/>
            </p:nvSpPr>
            <p:spPr bwMode="auto">
              <a:xfrm>
                <a:off x="1429657" y="2266950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4" name="Rectangle 163"/>
              <p:cNvSpPr/>
              <p:nvPr/>
            </p:nvSpPr>
            <p:spPr bwMode="auto">
              <a:xfrm>
                <a:off x="1429657" y="2447925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5" name="Rectangle 164"/>
              <p:cNvSpPr/>
              <p:nvPr/>
            </p:nvSpPr>
            <p:spPr bwMode="auto">
              <a:xfrm>
                <a:off x="1429657" y="2628900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6" name="Rectangle 165"/>
              <p:cNvSpPr/>
              <p:nvPr/>
            </p:nvSpPr>
            <p:spPr bwMode="auto">
              <a:xfrm>
                <a:off x="1429657" y="2809875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7" name="Rectangle 166"/>
              <p:cNvSpPr/>
              <p:nvPr/>
            </p:nvSpPr>
            <p:spPr bwMode="auto">
              <a:xfrm>
                <a:off x="1429657" y="2990850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8" name="Rectangle 167"/>
              <p:cNvSpPr/>
              <p:nvPr/>
            </p:nvSpPr>
            <p:spPr bwMode="auto">
              <a:xfrm>
                <a:off x="1429657" y="3171825"/>
                <a:ext cx="275771" cy="180975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69" name="Rectangle 168"/>
              <p:cNvSpPr/>
              <p:nvPr/>
            </p:nvSpPr>
            <p:spPr bwMode="auto">
              <a:xfrm>
                <a:off x="1705429" y="1905000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0" name="Rectangle 169"/>
              <p:cNvSpPr/>
              <p:nvPr/>
            </p:nvSpPr>
            <p:spPr bwMode="auto">
              <a:xfrm>
                <a:off x="1705429" y="2085975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1" name="Rectangle 170"/>
              <p:cNvSpPr/>
              <p:nvPr/>
            </p:nvSpPr>
            <p:spPr bwMode="auto">
              <a:xfrm>
                <a:off x="1705428" y="2266950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2" name="Rectangle 171"/>
              <p:cNvSpPr/>
              <p:nvPr/>
            </p:nvSpPr>
            <p:spPr bwMode="auto">
              <a:xfrm>
                <a:off x="1705428" y="2447925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3" name="Rectangle 172"/>
              <p:cNvSpPr/>
              <p:nvPr/>
            </p:nvSpPr>
            <p:spPr bwMode="auto">
              <a:xfrm>
                <a:off x="1705428" y="2628900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4" name="Rectangle 173"/>
              <p:cNvSpPr/>
              <p:nvPr/>
            </p:nvSpPr>
            <p:spPr bwMode="auto">
              <a:xfrm>
                <a:off x="1705428" y="2809875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5" name="Rectangle 174"/>
              <p:cNvSpPr/>
              <p:nvPr/>
            </p:nvSpPr>
            <p:spPr bwMode="auto">
              <a:xfrm>
                <a:off x="1705427" y="2990850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176" name="Rectangle 175"/>
              <p:cNvSpPr/>
              <p:nvPr/>
            </p:nvSpPr>
            <p:spPr bwMode="auto">
              <a:xfrm>
                <a:off x="1705427" y="3171825"/>
                <a:ext cx="275771" cy="18097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</p:grpSp>
        <p:sp>
          <p:nvSpPr>
            <p:cNvPr id="177" name="Text Placeholder 7"/>
            <p:cNvSpPr txBox="1">
              <a:spLocks/>
            </p:cNvSpPr>
            <p:nvPr/>
          </p:nvSpPr>
          <p:spPr>
            <a:xfrm>
              <a:off x="2971800" y="1600200"/>
              <a:ext cx="27432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rPr>
                <a:t>Analytical (OLAP)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sp>
          <p:nvSpPr>
            <p:cNvPr id="178" name="Text Placeholder 7"/>
            <p:cNvSpPr txBox="1">
              <a:spLocks/>
            </p:cNvSpPr>
            <p:nvPr/>
          </p:nvSpPr>
          <p:spPr>
            <a:xfrm>
              <a:off x="6629400" y="1600200"/>
              <a:ext cx="18288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Narrow" pitchFamily="34" charset="0"/>
                  <a:ea typeface="Arial" charset="0"/>
                  <a:cs typeface="Arial"/>
                </a:rPr>
                <a:t>Key-Value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sp>
          <p:nvSpPr>
            <p:cNvPr id="179" name="Text Placeholder 7"/>
            <p:cNvSpPr txBox="1">
              <a:spLocks/>
            </p:cNvSpPr>
            <p:nvPr/>
          </p:nvSpPr>
          <p:spPr>
            <a:xfrm>
              <a:off x="228600" y="3810000"/>
              <a:ext cx="25146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2800" b="1" kern="0" dirty="0" smtClean="0">
                  <a:latin typeface="Arial Narrow" pitchFamily="34" charset="0"/>
                  <a:ea typeface="Arial" charset="0"/>
                  <a:cs typeface="Arial"/>
                </a:rPr>
                <a:t>Column-Family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sp>
          <p:nvSpPr>
            <p:cNvPr id="180" name="Text Placeholder 7"/>
            <p:cNvSpPr txBox="1">
              <a:spLocks/>
            </p:cNvSpPr>
            <p:nvPr/>
          </p:nvSpPr>
          <p:spPr>
            <a:xfrm>
              <a:off x="6019800" y="3810000"/>
              <a:ext cx="25146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2800" b="1" kern="0" dirty="0" smtClean="0">
                  <a:latin typeface="Arial Narrow" pitchFamily="34" charset="0"/>
                  <a:ea typeface="Arial" charset="0"/>
                  <a:cs typeface="Arial"/>
                </a:rPr>
                <a:t>Document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sp>
          <p:nvSpPr>
            <p:cNvPr id="181" name="Text Placeholder 7"/>
            <p:cNvSpPr txBox="1">
              <a:spLocks/>
            </p:cNvSpPr>
            <p:nvPr/>
          </p:nvSpPr>
          <p:spPr>
            <a:xfrm>
              <a:off x="3009900" y="3810000"/>
              <a:ext cx="2514600" cy="487362"/>
            </a:xfrm>
            <a:prstGeom prst="rect">
              <a:avLst/>
            </a:prstGeom>
          </p:spPr>
          <p:txBody>
            <a:bodyPr anchor="ctr"/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2800" b="1" kern="0" dirty="0" smtClean="0">
                  <a:latin typeface="Arial Narrow" pitchFamily="34" charset="0"/>
                  <a:ea typeface="Arial" charset="0"/>
                  <a:cs typeface="Arial"/>
                </a:rPr>
                <a:t>Graph</a:t>
              </a: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Arial" charset="0"/>
                <a:cs typeface="Arial"/>
              </a:endParaRPr>
            </a:p>
          </p:txBody>
        </p:sp>
        <p:grpSp>
          <p:nvGrpSpPr>
            <p:cNvPr id="5" name="Group 42"/>
            <p:cNvGrpSpPr/>
            <p:nvPr/>
          </p:nvGrpSpPr>
          <p:grpSpPr>
            <a:xfrm>
              <a:off x="6324600" y="4419600"/>
              <a:ext cx="2133600" cy="1905000"/>
              <a:chOff x="5791200" y="1447800"/>
              <a:chExt cx="2133600" cy="1905000"/>
            </a:xfrm>
          </p:grpSpPr>
          <p:sp>
            <p:nvSpPr>
              <p:cNvPr id="183" name="Oval 182"/>
              <p:cNvSpPr/>
              <p:nvPr/>
            </p:nvSpPr>
            <p:spPr bwMode="auto">
              <a:xfrm>
                <a:off x="6705600" y="1447800"/>
                <a:ext cx="304800" cy="3048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4" name="Oval 183"/>
              <p:cNvSpPr/>
              <p:nvPr/>
            </p:nvSpPr>
            <p:spPr bwMode="auto">
              <a:xfrm>
                <a:off x="6400800" y="1981200"/>
                <a:ext cx="304800" cy="304800"/>
              </a:xfrm>
              <a:prstGeom prst="ellipse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 bwMode="auto">
              <a:xfrm>
                <a:off x="7010400" y="1981200"/>
                <a:ext cx="304800" cy="304800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 bwMode="auto">
              <a:xfrm>
                <a:off x="6096000" y="2514600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7" name="Oval 186"/>
              <p:cNvSpPr/>
              <p:nvPr/>
            </p:nvSpPr>
            <p:spPr bwMode="auto">
              <a:xfrm>
                <a:off x="6705600" y="2514600"/>
                <a:ext cx="304800" cy="304800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 bwMode="auto">
              <a:xfrm>
                <a:off x="7315200" y="2514600"/>
                <a:ext cx="304800" cy="304800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189" name="Straight Connector 188"/>
              <p:cNvCxnSpPr>
                <a:stCxn id="183" idx="4"/>
                <a:endCxn id="184" idx="0"/>
              </p:cNvCxnSpPr>
              <p:nvPr/>
            </p:nvCxnSpPr>
            <p:spPr bwMode="auto">
              <a:xfrm rot="5400000">
                <a:off x="6591300" y="17145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>
                <a:stCxn id="183" idx="4"/>
                <a:endCxn id="185" idx="0"/>
              </p:cNvCxnSpPr>
              <p:nvPr/>
            </p:nvCxnSpPr>
            <p:spPr bwMode="auto">
              <a:xfrm rot="16200000" flipH="1">
                <a:off x="6896100" y="17145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 rot="5400000">
                <a:off x="6286500" y="22479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 rot="16200000" flipH="1">
                <a:off x="6591300" y="22479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 rot="16200000" flipH="1">
                <a:off x="7200900" y="22479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4" name="Oval 193"/>
              <p:cNvSpPr/>
              <p:nvPr/>
            </p:nvSpPr>
            <p:spPr bwMode="auto">
              <a:xfrm>
                <a:off x="5791200" y="3048000"/>
                <a:ext cx="304800" cy="304800"/>
              </a:xfrm>
              <a:prstGeom prst="ellipse">
                <a:avLst/>
              </a:prstGeom>
              <a:solidFill>
                <a:srgbClr val="FF00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 bwMode="auto">
              <a:xfrm>
                <a:off x="6400800" y="3048000"/>
                <a:ext cx="304800" cy="304800"/>
              </a:xfrm>
              <a:prstGeom prst="ellipse">
                <a:avLst/>
              </a:prstGeom>
              <a:solidFill>
                <a:srgbClr val="00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196" name="Straight Connector 195"/>
              <p:cNvCxnSpPr/>
              <p:nvPr/>
            </p:nvCxnSpPr>
            <p:spPr bwMode="auto">
              <a:xfrm rot="5400000">
                <a:off x="5981700" y="27813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" name="Straight Connector 196"/>
              <p:cNvCxnSpPr/>
              <p:nvPr/>
            </p:nvCxnSpPr>
            <p:spPr bwMode="auto">
              <a:xfrm rot="16200000" flipH="1">
                <a:off x="6286500" y="27813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8" name="Oval 197"/>
              <p:cNvSpPr/>
              <p:nvPr/>
            </p:nvSpPr>
            <p:spPr bwMode="auto">
              <a:xfrm>
                <a:off x="7010400" y="3048000"/>
                <a:ext cx="304800" cy="304800"/>
              </a:xfrm>
              <a:prstGeom prst="ellipse">
                <a:avLst/>
              </a:prstGeom>
              <a:solidFill>
                <a:srgbClr val="9966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 bwMode="auto">
              <a:xfrm>
                <a:off x="7620000" y="3048000"/>
                <a:ext cx="304800" cy="3048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200" name="Straight Connector 199"/>
              <p:cNvCxnSpPr/>
              <p:nvPr/>
            </p:nvCxnSpPr>
            <p:spPr bwMode="auto">
              <a:xfrm rot="5400000">
                <a:off x="7200900" y="27813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1" name="Straight Connector 200"/>
              <p:cNvCxnSpPr/>
              <p:nvPr/>
            </p:nvCxnSpPr>
            <p:spPr bwMode="auto">
              <a:xfrm rot="16200000" flipH="1">
                <a:off x="7505700" y="2781300"/>
                <a:ext cx="228600" cy="304800"/>
              </a:xfrm>
              <a:prstGeom prst="line">
                <a:avLst/>
              </a:prstGeom>
              <a:solidFill>
                <a:srgbClr val="33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232"/>
            <p:cNvGrpSpPr/>
            <p:nvPr/>
          </p:nvGrpSpPr>
          <p:grpSpPr>
            <a:xfrm>
              <a:off x="3733800" y="2133600"/>
              <a:ext cx="1143000" cy="1524000"/>
              <a:chOff x="3581400" y="1828800"/>
              <a:chExt cx="1143000" cy="1524000"/>
            </a:xfrm>
          </p:grpSpPr>
          <p:sp>
            <p:nvSpPr>
              <p:cNvPr id="234" name="Rectangle 233"/>
              <p:cNvSpPr/>
              <p:nvPr/>
            </p:nvSpPr>
            <p:spPr bwMode="auto">
              <a:xfrm>
                <a:off x="4038600" y="1828800"/>
                <a:ext cx="228600" cy="152400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35" name="Rectangle 234"/>
              <p:cNvSpPr/>
              <p:nvPr/>
            </p:nvSpPr>
            <p:spPr bwMode="auto">
              <a:xfrm>
                <a:off x="3581400" y="1905000"/>
                <a:ext cx="228600" cy="457200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36" name="Rectangle 235"/>
              <p:cNvSpPr/>
              <p:nvPr/>
            </p:nvSpPr>
            <p:spPr bwMode="auto">
              <a:xfrm>
                <a:off x="3581400" y="2514600"/>
                <a:ext cx="228600" cy="457200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37" name="Rectangle 236"/>
              <p:cNvSpPr/>
              <p:nvPr/>
            </p:nvSpPr>
            <p:spPr bwMode="auto">
              <a:xfrm>
                <a:off x="4495800" y="1905000"/>
                <a:ext cx="228600" cy="457200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38" name="Rectangle 237"/>
              <p:cNvSpPr/>
              <p:nvPr/>
            </p:nvSpPr>
            <p:spPr bwMode="auto">
              <a:xfrm>
                <a:off x="4495800" y="2514600"/>
                <a:ext cx="228600" cy="457200"/>
              </a:xfrm>
              <a:prstGeom prst="rect">
                <a:avLst/>
              </a:prstGeom>
              <a:solidFill>
                <a:srgbClr val="BFBFB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cxnSp>
            <p:nvCxnSpPr>
              <p:cNvPr id="239" name="Straight Arrow Connector 238"/>
              <p:cNvCxnSpPr/>
              <p:nvPr/>
            </p:nvCxnSpPr>
            <p:spPr>
              <a:xfrm>
                <a:off x="3810000" y="2128978"/>
                <a:ext cx="228600" cy="4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/>
              <p:cNvCxnSpPr/>
              <p:nvPr/>
            </p:nvCxnSpPr>
            <p:spPr>
              <a:xfrm>
                <a:off x="3810000" y="2743200"/>
                <a:ext cx="228600" cy="4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/>
              <p:cNvCxnSpPr/>
              <p:nvPr/>
            </p:nvCxnSpPr>
            <p:spPr>
              <a:xfrm>
                <a:off x="4267200" y="2133600"/>
                <a:ext cx="228600" cy="4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/>
              <p:cNvCxnSpPr/>
              <p:nvPr/>
            </p:nvCxnSpPr>
            <p:spPr>
              <a:xfrm>
                <a:off x="4267200" y="2743200"/>
                <a:ext cx="228600" cy="46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242"/>
            <p:cNvGrpSpPr/>
            <p:nvPr/>
          </p:nvGrpSpPr>
          <p:grpSpPr>
            <a:xfrm>
              <a:off x="3429000" y="4495800"/>
              <a:ext cx="1676400" cy="1600200"/>
              <a:chOff x="3505200" y="4267200"/>
              <a:chExt cx="1676400" cy="1600200"/>
            </a:xfrm>
          </p:grpSpPr>
          <p:sp>
            <p:nvSpPr>
              <p:cNvPr id="244" name="Oval 243"/>
              <p:cNvSpPr/>
              <p:nvPr/>
            </p:nvSpPr>
            <p:spPr bwMode="auto">
              <a:xfrm>
                <a:off x="4191000" y="426720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5" name="Oval 244"/>
              <p:cNvSpPr/>
              <p:nvPr/>
            </p:nvSpPr>
            <p:spPr bwMode="auto">
              <a:xfrm>
                <a:off x="3886200" y="4724400"/>
                <a:ext cx="228600" cy="228600"/>
              </a:xfrm>
              <a:prstGeom prst="ellipse">
                <a:avLst/>
              </a:prstGeom>
              <a:solidFill>
                <a:srgbClr val="9966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6" name="Oval 245"/>
              <p:cNvSpPr/>
              <p:nvPr/>
            </p:nvSpPr>
            <p:spPr bwMode="auto">
              <a:xfrm>
                <a:off x="4191000" y="5105400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7" name="Oval 246"/>
              <p:cNvSpPr/>
              <p:nvPr/>
            </p:nvSpPr>
            <p:spPr bwMode="auto">
              <a:xfrm>
                <a:off x="4724400" y="4495800"/>
                <a:ext cx="228600" cy="228600"/>
              </a:xfrm>
              <a:prstGeom prst="ellipse">
                <a:avLst/>
              </a:prstGeom>
              <a:solidFill>
                <a:schemeClr val="accent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8" name="Oval 247"/>
              <p:cNvSpPr/>
              <p:nvPr/>
            </p:nvSpPr>
            <p:spPr bwMode="auto">
              <a:xfrm>
                <a:off x="4648200" y="4953000"/>
                <a:ext cx="228600" cy="228600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49" name="Oval 248"/>
              <p:cNvSpPr/>
              <p:nvPr/>
            </p:nvSpPr>
            <p:spPr bwMode="auto">
              <a:xfrm>
                <a:off x="3581400" y="5257800"/>
                <a:ext cx="228600" cy="228600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50" name="Oval 249"/>
              <p:cNvSpPr/>
              <p:nvPr/>
            </p:nvSpPr>
            <p:spPr bwMode="auto">
              <a:xfrm>
                <a:off x="4419600" y="5486400"/>
                <a:ext cx="228600" cy="228600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 bwMode="auto">
              <a:xfrm>
                <a:off x="3505200" y="4572000"/>
                <a:ext cx="228600" cy="228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sp>
            <p:nvSpPr>
              <p:cNvPr id="252" name="Oval 251"/>
              <p:cNvSpPr/>
              <p:nvPr/>
            </p:nvSpPr>
            <p:spPr bwMode="auto">
              <a:xfrm>
                <a:off x="4953000" y="5334000"/>
                <a:ext cx="228600" cy="228600"/>
              </a:xfrm>
              <a:prstGeom prst="ellipse">
                <a:avLst/>
              </a:prstGeom>
              <a:solidFill>
                <a:srgbClr val="00B05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253" name="Straight Arrow Connector 252"/>
              <p:cNvCxnSpPr>
                <a:stCxn id="251" idx="7"/>
                <a:endCxn id="244" idx="2"/>
              </p:cNvCxnSpPr>
              <p:nvPr/>
            </p:nvCxnSpPr>
            <p:spPr>
              <a:xfrm flipV="1">
                <a:off x="3700322" y="4381500"/>
                <a:ext cx="490678" cy="2239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>
                <a:stCxn id="244" idx="6"/>
                <a:endCxn id="247" idx="2"/>
              </p:cNvCxnSpPr>
              <p:nvPr/>
            </p:nvCxnSpPr>
            <p:spPr>
              <a:xfrm>
                <a:off x="4419600" y="4381500"/>
                <a:ext cx="304800" cy="228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/>
              <p:cNvCxnSpPr>
                <a:stCxn id="247" idx="3"/>
                <a:endCxn id="248" idx="0"/>
              </p:cNvCxnSpPr>
              <p:nvPr/>
            </p:nvCxnSpPr>
            <p:spPr>
              <a:xfrm>
                <a:off x="4757878" y="4690922"/>
                <a:ext cx="4622" cy="262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/>
              <p:cNvCxnSpPr>
                <a:stCxn id="248" idx="5"/>
                <a:endCxn id="252" idx="1"/>
              </p:cNvCxnSpPr>
              <p:nvPr/>
            </p:nvCxnSpPr>
            <p:spPr>
              <a:xfrm>
                <a:off x="4843322" y="5148122"/>
                <a:ext cx="143156" cy="219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/>
              <p:cNvCxnSpPr>
                <a:stCxn id="252" idx="2"/>
                <a:endCxn id="250" idx="6"/>
              </p:cNvCxnSpPr>
              <p:nvPr/>
            </p:nvCxnSpPr>
            <p:spPr>
              <a:xfrm flipH="1">
                <a:off x="4648200" y="5448300"/>
                <a:ext cx="304800" cy="152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>
                <a:endCxn id="246" idx="5"/>
              </p:cNvCxnSpPr>
              <p:nvPr/>
            </p:nvCxnSpPr>
            <p:spPr>
              <a:xfrm flipH="1" flipV="1">
                <a:off x="4386122" y="5300522"/>
                <a:ext cx="105056" cy="219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/>
              <p:cNvCxnSpPr>
                <a:stCxn id="246" idx="1"/>
                <a:endCxn id="245" idx="5"/>
              </p:cNvCxnSpPr>
              <p:nvPr/>
            </p:nvCxnSpPr>
            <p:spPr>
              <a:xfrm flipH="1" flipV="1">
                <a:off x="4081322" y="4919522"/>
                <a:ext cx="143156" cy="2193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/>
              <p:cNvCxnSpPr>
                <a:stCxn id="245" idx="3"/>
                <a:endCxn id="249" idx="7"/>
              </p:cNvCxnSpPr>
              <p:nvPr/>
            </p:nvCxnSpPr>
            <p:spPr>
              <a:xfrm flipH="1">
                <a:off x="3776522" y="4919522"/>
                <a:ext cx="143156" cy="3717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>
                <a:stCxn id="251" idx="4"/>
                <a:endCxn id="249" idx="1"/>
              </p:cNvCxnSpPr>
              <p:nvPr/>
            </p:nvCxnSpPr>
            <p:spPr>
              <a:xfrm flipH="1">
                <a:off x="3614878" y="4800600"/>
                <a:ext cx="4622" cy="4906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>
                <a:stCxn id="246" idx="7"/>
                <a:endCxn id="244" idx="4"/>
              </p:cNvCxnSpPr>
              <p:nvPr/>
            </p:nvCxnSpPr>
            <p:spPr>
              <a:xfrm flipH="1" flipV="1">
                <a:off x="4305300" y="4495800"/>
                <a:ext cx="80822" cy="6430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/>
              <p:cNvCxnSpPr>
                <a:stCxn id="246" idx="3"/>
                <a:endCxn id="249" idx="6"/>
              </p:cNvCxnSpPr>
              <p:nvPr/>
            </p:nvCxnSpPr>
            <p:spPr>
              <a:xfrm flipH="1">
                <a:off x="3810000" y="5300522"/>
                <a:ext cx="414478" cy="715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Oval 263"/>
              <p:cNvSpPr/>
              <p:nvPr/>
            </p:nvSpPr>
            <p:spPr bwMode="auto">
              <a:xfrm>
                <a:off x="3962400" y="5638800"/>
                <a:ext cx="228600" cy="228600"/>
              </a:xfrm>
              <a:prstGeom prst="ellipse">
                <a:avLst/>
              </a:prstGeom>
              <a:solidFill>
                <a:srgbClr val="3366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endParaRPr>
              </a:p>
            </p:txBody>
          </p:sp>
          <p:cxnSp>
            <p:nvCxnSpPr>
              <p:cNvPr id="265" name="Straight Arrow Connector 264"/>
              <p:cNvCxnSpPr>
                <a:stCxn id="264" idx="7"/>
                <a:endCxn id="246" idx="4"/>
              </p:cNvCxnSpPr>
              <p:nvPr/>
            </p:nvCxnSpPr>
            <p:spPr>
              <a:xfrm flipV="1">
                <a:off x="4157522" y="5334000"/>
                <a:ext cx="147778" cy="3382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265"/>
            <p:cNvGrpSpPr/>
            <p:nvPr/>
          </p:nvGrpSpPr>
          <p:grpSpPr>
            <a:xfrm>
              <a:off x="6705600" y="2209800"/>
              <a:ext cx="1600200" cy="1447800"/>
              <a:chOff x="6781800" y="2057400"/>
              <a:chExt cx="1600200" cy="1447800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6781800" y="2057400"/>
                <a:ext cx="381000" cy="3048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7467600" y="2057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269" name="Straight Arrow Connector 268"/>
              <p:cNvCxnSpPr>
                <a:stCxn id="267" idx="3"/>
                <a:endCxn id="268" idx="2"/>
              </p:cNvCxnSpPr>
              <p:nvPr/>
            </p:nvCxnSpPr>
            <p:spPr>
              <a:xfrm>
                <a:off x="7162800" y="2209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155"/>
              <p:cNvGrpSpPr/>
              <p:nvPr/>
            </p:nvGrpSpPr>
            <p:grpSpPr>
              <a:xfrm>
                <a:off x="6781800" y="2438400"/>
                <a:ext cx="1600200" cy="304800"/>
                <a:chOff x="6781800" y="2438400"/>
                <a:chExt cx="1600200" cy="304800"/>
              </a:xfrm>
            </p:grpSpPr>
            <p:sp>
              <p:nvSpPr>
                <p:cNvPr id="279" name="Rectangle 278"/>
                <p:cNvSpPr/>
                <p:nvPr/>
              </p:nvSpPr>
              <p:spPr>
                <a:xfrm>
                  <a:off x="6781800" y="2438400"/>
                  <a:ext cx="381000" cy="304800"/>
                </a:xfrm>
                <a:prstGeom prst="rect">
                  <a:avLst/>
                </a:prstGeom>
                <a:solidFill>
                  <a:srgbClr val="FFCC6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tIns="9144" rIns="9144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  <a:latin typeface="Arial Narrow" pitchFamily="34" charset="0"/>
                    </a:rPr>
                    <a:t>key</a:t>
                  </a: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7467600" y="2438400"/>
                  <a:ext cx="914400" cy="304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latin typeface="Arial Narrow" pitchFamily="34" charset="0"/>
                    </a:rPr>
                    <a:t>value</a:t>
                  </a:r>
                </a:p>
              </p:txBody>
            </p:sp>
            <p:cxnSp>
              <p:nvCxnSpPr>
                <p:cNvPr id="281" name="Straight Arrow Connector 280"/>
                <p:cNvCxnSpPr>
                  <a:stCxn id="279" idx="3"/>
                  <a:endCxn id="280" idx="2"/>
                </p:cNvCxnSpPr>
                <p:nvPr/>
              </p:nvCxnSpPr>
              <p:spPr>
                <a:xfrm>
                  <a:off x="7162800" y="2590800"/>
                  <a:ext cx="3048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156"/>
              <p:cNvGrpSpPr/>
              <p:nvPr/>
            </p:nvGrpSpPr>
            <p:grpSpPr>
              <a:xfrm>
                <a:off x="6781800" y="2819400"/>
                <a:ext cx="1600200" cy="304800"/>
                <a:chOff x="6781800" y="2438400"/>
                <a:chExt cx="1600200" cy="304800"/>
              </a:xfrm>
            </p:grpSpPr>
            <p:sp>
              <p:nvSpPr>
                <p:cNvPr id="276" name="Rectangle 275"/>
                <p:cNvSpPr/>
                <p:nvPr/>
              </p:nvSpPr>
              <p:spPr>
                <a:xfrm>
                  <a:off x="6781800" y="2438400"/>
                  <a:ext cx="381000" cy="304800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tIns="9144" rIns="9144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  <a:latin typeface="Arial Narrow" pitchFamily="34" charset="0"/>
                    </a:rPr>
                    <a:t>key</a:t>
                  </a:r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7467600" y="2438400"/>
                  <a:ext cx="914400" cy="304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latin typeface="Arial Narrow" pitchFamily="34" charset="0"/>
                    </a:rPr>
                    <a:t>value</a:t>
                  </a:r>
                </a:p>
              </p:txBody>
            </p:sp>
            <p:cxnSp>
              <p:nvCxnSpPr>
                <p:cNvPr id="278" name="Straight Arrow Connector 277"/>
                <p:cNvCxnSpPr>
                  <a:stCxn id="276" idx="3"/>
                  <a:endCxn id="277" idx="2"/>
                </p:cNvCxnSpPr>
                <p:nvPr/>
              </p:nvCxnSpPr>
              <p:spPr>
                <a:xfrm>
                  <a:off x="7162800" y="2590800"/>
                  <a:ext cx="3048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69"/>
              <p:cNvGrpSpPr/>
              <p:nvPr/>
            </p:nvGrpSpPr>
            <p:grpSpPr>
              <a:xfrm>
                <a:off x="6781800" y="3200400"/>
                <a:ext cx="1600200" cy="304800"/>
                <a:chOff x="6781800" y="2438400"/>
                <a:chExt cx="1600200" cy="304800"/>
              </a:xfrm>
            </p:grpSpPr>
            <p:sp>
              <p:nvSpPr>
                <p:cNvPr id="273" name="Rectangle 272"/>
                <p:cNvSpPr/>
                <p:nvPr/>
              </p:nvSpPr>
              <p:spPr>
                <a:xfrm>
                  <a:off x="6781800" y="2438400"/>
                  <a:ext cx="381000" cy="304800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tIns="9144" rIns="9144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  <a:latin typeface="Arial Narrow" pitchFamily="34" charset="0"/>
                    </a:rPr>
                    <a:t>key</a:t>
                  </a: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467600" y="2438400"/>
                  <a:ext cx="914400" cy="3048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latin typeface="Arial Narrow" pitchFamily="34" charset="0"/>
                    </a:rPr>
                    <a:t>value</a:t>
                  </a:r>
                </a:p>
              </p:txBody>
            </p:sp>
            <p:cxnSp>
              <p:nvCxnSpPr>
                <p:cNvPr id="275" name="Straight Arrow Connector 274"/>
                <p:cNvCxnSpPr>
                  <a:stCxn id="273" idx="3"/>
                  <a:endCxn id="274" idx="2"/>
                </p:cNvCxnSpPr>
                <p:nvPr/>
              </p:nvCxnSpPr>
              <p:spPr>
                <a:xfrm>
                  <a:off x="7162800" y="2590800"/>
                  <a:ext cx="3048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41"/>
            <p:cNvGrpSpPr/>
            <p:nvPr/>
          </p:nvGrpSpPr>
          <p:grpSpPr>
            <a:xfrm>
              <a:off x="457200" y="4495800"/>
              <a:ext cx="1676401" cy="1447800"/>
              <a:chOff x="457200" y="4495800"/>
              <a:chExt cx="1676401" cy="1447800"/>
            </a:xfrm>
          </p:grpSpPr>
          <p:sp>
            <p:nvSpPr>
              <p:cNvPr id="226" name="Rectangle 225"/>
              <p:cNvSpPr/>
              <p:nvPr/>
            </p:nvSpPr>
            <p:spPr>
              <a:xfrm>
                <a:off x="914400" y="5403056"/>
                <a:ext cx="150019" cy="17382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459581" y="4498181"/>
                <a:ext cx="150019" cy="17382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1828800" y="4862513"/>
                <a:ext cx="150020" cy="173829"/>
              </a:xfrm>
              <a:prstGeom prst="rect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1676400" y="5586414"/>
                <a:ext cx="150019" cy="178590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1371600" y="4495801"/>
                <a:ext cx="147638" cy="178593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457202" y="4495800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cxnSp>
            <p:nvCxnSpPr>
              <p:cNvPr id="211" name="Straight Connector 210"/>
              <p:cNvCxnSpPr/>
              <p:nvPr/>
            </p:nvCxnSpPr>
            <p:spPr>
              <a:xfrm>
                <a:off x="6096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7620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9144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0668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12192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3716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15240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16764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18288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1981200" y="4495800"/>
                <a:ext cx="0" cy="14478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Rectangle 221"/>
              <p:cNvSpPr/>
              <p:nvPr/>
            </p:nvSpPr>
            <p:spPr>
              <a:xfrm>
                <a:off x="614362" y="4683919"/>
                <a:ext cx="142875" cy="17382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766762" y="4862512"/>
                <a:ext cx="142875" cy="17382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919163" y="5041106"/>
                <a:ext cx="142875" cy="17382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071563" y="5222081"/>
                <a:ext cx="142875" cy="17382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1223963" y="5765005"/>
                <a:ext cx="142875" cy="1738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1526381" y="5224463"/>
                <a:ext cx="145257" cy="17859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1985962" y="5224463"/>
                <a:ext cx="142875" cy="17382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Arial Narrow" pitchFamily="34" charset="0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 bwMode="auto">
              <a:xfrm>
                <a:off x="457200" y="5762625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9" name="Rectangle 208"/>
              <p:cNvSpPr/>
              <p:nvPr/>
            </p:nvSpPr>
            <p:spPr bwMode="auto">
              <a:xfrm>
                <a:off x="457200" y="5581650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4" name="Rectangle 203"/>
              <p:cNvSpPr/>
              <p:nvPr/>
            </p:nvSpPr>
            <p:spPr bwMode="auto">
              <a:xfrm>
                <a:off x="457202" y="4676775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5" name="Rectangle 204"/>
              <p:cNvSpPr/>
              <p:nvPr/>
            </p:nvSpPr>
            <p:spPr bwMode="auto">
              <a:xfrm>
                <a:off x="457201" y="4857750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6" name="Rectangle 205"/>
              <p:cNvSpPr/>
              <p:nvPr/>
            </p:nvSpPr>
            <p:spPr bwMode="auto">
              <a:xfrm>
                <a:off x="457201" y="5038725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7" name="Rectangle 206"/>
              <p:cNvSpPr/>
              <p:nvPr/>
            </p:nvSpPr>
            <p:spPr bwMode="auto">
              <a:xfrm>
                <a:off x="457201" y="5219700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  <p:sp>
            <p:nvSpPr>
              <p:cNvPr id="208" name="Rectangle 207"/>
              <p:cNvSpPr/>
              <p:nvPr/>
            </p:nvSpPr>
            <p:spPr bwMode="auto">
              <a:xfrm>
                <a:off x="457201" y="5400675"/>
                <a:ext cx="1676399" cy="1809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sp>
        </p:grpSp>
      </p:grpSp>
      <p:sp>
        <p:nvSpPr>
          <p:cNvPr id="282" name="Slide Number Placeholder 2"/>
          <p:cNvSpPr txBox="1">
            <a:spLocks/>
          </p:cNvSpPr>
          <p:nvPr/>
        </p:nvSpPr>
        <p:spPr>
          <a:xfrm>
            <a:off x="8458200" y="6400800"/>
            <a:ext cx="457200" cy="30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98B074-17C8-9B4B-AB31-716511C0D83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447800"/>
            <a:ext cx="6172200" cy="4830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Data is usually stored in row by row manner (row store)</a:t>
            </a:r>
          </a:p>
          <a:p>
            <a:r>
              <a:rPr lang="en-US" dirty="0" smtClean="0"/>
              <a:t>Standardized query language (SQL)</a:t>
            </a:r>
          </a:p>
          <a:p>
            <a:r>
              <a:rPr lang="en-US" dirty="0" smtClean="0"/>
              <a:t>Data model defined </a:t>
            </a:r>
            <a:r>
              <a:rPr lang="en-US" b="1" dirty="0" smtClean="0"/>
              <a:t>before</a:t>
            </a:r>
            <a:r>
              <a:rPr lang="en-US" dirty="0" smtClean="0"/>
              <a:t> you add data</a:t>
            </a:r>
          </a:p>
          <a:p>
            <a:r>
              <a:rPr lang="en-US" dirty="0" smtClean="0"/>
              <a:t>Joins merge data from multiple tables</a:t>
            </a:r>
          </a:p>
          <a:p>
            <a:r>
              <a:rPr lang="en-US" dirty="0" smtClean="0"/>
              <a:t>Results are tables</a:t>
            </a:r>
          </a:p>
          <a:p>
            <a:r>
              <a:rPr lang="en-US" b="1" dirty="0" smtClean="0"/>
              <a:t>Pros: </a:t>
            </a:r>
            <a:r>
              <a:rPr lang="en-US" dirty="0" smtClean="0"/>
              <a:t>mature ACID transactions with fine-grained security controls</a:t>
            </a:r>
          </a:p>
          <a:p>
            <a:r>
              <a:rPr lang="en-US" b="1" dirty="0" smtClean="0"/>
              <a:t>Cons:</a:t>
            </a:r>
            <a:r>
              <a:rPr lang="en-US" dirty="0" smtClean="0"/>
              <a:t> Requires up front data modeling, does not scale well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69</a:t>
            </a:fld>
            <a:endParaRPr lang="en-US"/>
          </a:p>
        </p:txBody>
      </p:sp>
      <p:grpSp>
        <p:nvGrpSpPr>
          <p:cNvPr id="6" name="Group 38"/>
          <p:cNvGrpSpPr/>
          <p:nvPr/>
        </p:nvGrpSpPr>
        <p:grpSpPr>
          <a:xfrm>
            <a:off x="457200" y="1600200"/>
            <a:ext cx="1447800" cy="1447800"/>
            <a:chOff x="533400" y="1905000"/>
            <a:chExt cx="1447800" cy="144780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33402" y="19050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1" name="Rectangle 40"/>
            <p:cNvSpPr/>
            <p:nvPr/>
          </p:nvSpPr>
          <p:spPr bwMode="auto">
            <a:xfrm>
              <a:off x="533402" y="20859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2" name="Rectangle 41"/>
            <p:cNvSpPr/>
            <p:nvPr/>
          </p:nvSpPr>
          <p:spPr bwMode="auto">
            <a:xfrm>
              <a:off x="533401" y="22669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3" name="Rectangle 42"/>
            <p:cNvSpPr/>
            <p:nvPr/>
          </p:nvSpPr>
          <p:spPr bwMode="auto">
            <a:xfrm>
              <a:off x="533401" y="24479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4" name="Rectangle 43"/>
            <p:cNvSpPr/>
            <p:nvPr/>
          </p:nvSpPr>
          <p:spPr bwMode="auto">
            <a:xfrm>
              <a:off x="533401" y="262890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5" name="Rectangle 44"/>
            <p:cNvSpPr/>
            <p:nvPr/>
          </p:nvSpPr>
          <p:spPr bwMode="auto">
            <a:xfrm>
              <a:off x="533401" y="280987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6" name="Rectangle 45"/>
            <p:cNvSpPr/>
            <p:nvPr/>
          </p:nvSpPr>
          <p:spPr bwMode="auto">
            <a:xfrm>
              <a:off x="533400" y="2990850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7" name="Rectangle 46"/>
            <p:cNvSpPr/>
            <p:nvPr/>
          </p:nvSpPr>
          <p:spPr bwMode="auto">
            <a:xfrm>
              <a:off x="533400" y="3171825"/>
              <a:ext cx="344714" cy="180975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8" name="Rectangle 47"/>
            <p:cNvSpPr/>
            <p:nvPr/>
          </p:nvSpPr>
          <p:spPr bwMode="auto">
            <a:xfrm>
              <a:off x="878114" y="19050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9" name="Rectangle 48"/>
            <p:cNvSpPr/>
            <p:nvPr/>
          </p:nvSpPr>
          <p:spPr bwMode="auto">
            <a:xfrm>
              <a:off x="878114" y="20859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0" name="Rectangle 49"/>
            <p:cNvSpPr/>
            <p:nvPr/>
          </p:nvSpPr>
          <p:spPr bwMode="auto">
            <a:xfrm>
              <a:off x="878113" y="22669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1" name="Rectangle 50"/>
            <p:cNvSpPr/>
            <p:nvPr/>
          </p:nvSpPr>
          <p:spPr bwMode="auto">
            <a:xfrm>
              <a:off x="878113" y="24479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2" name="Rectangle 51"/>
            <p:cNvSpPr/>
            <p:nvPr/>
          </p:nvSpPr>
          <p:spPr bwMode="auto">
            <a:xfrm>
              <a:off x="878113" y="262890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3" name="Rectangle 52"/>
            <p:cNvSpPr/>
            <p:nvPr/>
          </p:nvSpPr>
          <p:spPr bwMode="auto">
            <a:xfrm>
              <a:off x="878113" y="280987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4" name="Rectangle 53"/>
            <p:cNvSpPr/>
            <p:nvPr/>
          </p:nvSpPr>
          <p:spPr bwMode="auto">
            <a:xfrm>
              <a:off x="878112" y="2990850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5" name="Rectangle 54"/>
            <p:cNvSpPr/>
            <p:nvPr/>
          </p:nvSpPr>
          <p:spPr bwMode="auto">
            <a:xfrm>
              <a:off x="878112" y="3171825"/>
              <a:ext cx="551543" cy="180975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6" name="Rectangle 55"/>
            <p:cNvSpPr/>
            <p:nvPr/>
          </p:nvSpPr>
          <p:spPr bwMode="auto">
            <a:xfrm>
              <a:off x="1429658" y="19050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7" name="Rectangle 56"/>
            <p:cNvSpPr/>
            <p:nvPr/>
          </p:nvSpPr>
          <p:spPr bwMode="auto">
            <a:xfrm>
              <a:off x="1429658" y="20859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8" name="Rectangle 57"/>
            <p:cNvSpPr/>
            <p:nvPr/>
          </p:nvSpPr>
          <p:spPr bwMode="auto">
            <a:xfrm>
              <a:off x="1429657" y="22669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59" name="Rectangle 58"/>
            <p:cNvSpPr/>
            <p:nvPr/>
          </p:nvSpPr>
          <p:spPr bwMode="auto">
            <a:xfrm>
              <a:off x="1429657" y="24479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0" name="Rectangle 59"/>
            <p:cNvSpPr/>
            <p:nvPr/>
          </p:nvSpPr>
          <p:spPr bwMode="auto">
            <a:xfrm>
              <a:off x="1429657" y="262890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1" name="Rectangle 60"/>
            <p:cNvSpPr/>
            <p:nvPr/>
          </p:nvSpPr>
          <p:spPr bwMode="auto">
            <a:xfrm>
              <a:off x="1429657" y="280987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2" name="Rectangle 61"/>
            <p:cNvSpPr/>
            <p:nvPr/>
          </p:nvSpPr>
          <p:spPr bwMode="auto">
            <a:xfrm>
              <a:off x="1429657" y="2990850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3" name="Rectangle 62"/>
            <p:cNvSpPr/>
            <p:nvPr/>
          </p:nvSpPr>
          <p:spPr bwMode="auto">
            <a:xfrm>
              <a:off x="1429657" y="3171825"/>
              <a:ext cx="275771" cy="18097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4" name="Rectangle 63"/>
            <p:cNvSpPr/>
            <p:nvPr/>
          </p:nvSpPr>
          <p:spPr bwMode="auto">
            <a:xfrm>
              <a:off x="1705429" y="19050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5" name="Rectangle 64"/>
            <p:cNvSpPr/>
            <p:nvPr/>
          </p:nvSpPr>
          <p:spPr bwMode="auto">
            <a:xfrm>
              <a:off x="1705429" y="20859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6" name="Rectangle 65"/>
            <p:cNvSpPr/>
            <p:nvPr/>
          </p:nvSpPr>
          <p:spPr bwMode="auto">
            <a:xfrm>
              <a:off x="1705428" y="22669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7" name="Rectangle 66"/>
            <p:cNvSpPr/>
            <p:nvPr/>
          </p:nvSpPr>
          <p:spPr bwMode="auto">
            <a:xfrm>
              <a:off x="1705428" y="24479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8" name="Rectangle 67"/>
            <p:cNvSpPr/>
            <p:nvPr/>
          </p:nvSpPr>
          <p:spPr bwMode="auto">
            <a:xfrm>
              <a:off x="1705428" y="262890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9" name="Rectangle 68"/>
            <p:cNvSpPr/>
            <p:nvPr/>
          </p:nvSpPr>
          <p:spPr bwMode="auto">
            <a:xfrm>
              <a:off x="1705428" y="280987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70" name="Rectangle 69"/>
            <p:cNvSpPr/>
            <p:nvPr/>
          </p:nvSpPr>
          <p:spPr bwMode="auto">
            <a:xfrm>
              <a:off x="1705427" y="2990850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71" name="Rectangle 70"/>
            <p:cNvSpPr/>
            <p:nvPr/>
          </p:nvSpPr>
          <p:spPr bwMode="auto">
            <a:xfrm>
              <a:off x="1705427" y="3171825"/>
              <a:ext cx="275771" cy="180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</p:grpSp>
      <p:sp>
        <p:nvSpPr>
          <p:cNvPr id="39" name="TextBox 38"/>
          <p:cNvSpPr txBox="1"/>
          <p:nvPr/>
        </p:nvSpPr>
        <p:spPr>
          <a:xfrm>
            <a:off x="228600" y="441960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Examples: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Oracle, MySQL,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PostgreSQL,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Microsoft SQL Server, IBM DB/2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for Dan McCreary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772400" cy="4830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Chip Designer at Bell Labs</a:t>
            </a:r>
          </a:p>
          <a:p>
            <a:r>
              <a:rPr lang="en-US" dirty="0" smtClean="0"/>
              <a:t>Software Engineer for High Performance Computing</a:t>
            </a:r>
            <a:endParaRPr lang="en-US" dirty="0" smtClean="0"/>
          </a:p>
          <a:p>
            <a:r>
              <a:rPr lang="en-US" dirty="0" smtClean="0"/>
              <a:t>NeXT Computer (Steve Jobs)</a:t>
            </a:r>
          </a:p>
          <a:p>
            <a:r>
              <a:rPr lang="en-US" dirty="0" smtClean="0"/>
              <a:t>Owner of 75-person software consulting firm</a:t>
            </a:r>
          </a:p>
          <a:p>
            <a:r>
              <a:rPr lang="en-US" dirty="0" smtClean="0"/>
              <a:t>US Federal data integration (National Information Exchange Model NIEM.gov)</a:t>
            </a:r>
          </a:p>
          <a:p>
            <a:r>
              <a:rPr lang="en-US" dirty="0" smtClean="0"/>
              <a:t>Native XML/XQuery for metadata management  since 2006</a:t>
            </a:r>
          </a:p>
          <a:p>
            <a:r>
              <a:rPr lang="en-US" dirty="0" smtClean="0"/>
              <a:t>Advocate of web standards, NoSQL and XRX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(OLAP)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295400"/>
            <a:ext cx="61722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Based on "Star" schema with central fact table for each event</a:t>
            </a:r>
          </a:p>
          <a:p>
            <a:r>
              <a:rPr lang="en-US" dirty="0" smtClean="0"/>
              <a:t>Optimized for analysis of read-analysis of historical data</a:t>
            </a:r>
          </a:p>
          <a:p>
            <a:r>
              <a:rPr lang="en-US" dirty="0" smtClean="0"/>
              <a:t>Use of MDX language to count query "measures" for "categories" of data</a:t>
            </a:r>
          </a:p>
          <a:p>
            <a:r>
              <a:rPr lang="en-US" b="1" dirty="0" smtClean="0"/>
              <a:t>Pros:</a:t>
            </a:r>
            <a:r>
              <a:rPr lang="en-US" dirty="0" smtClean="0"/>
              <a:t> fast queries for large data</a:t>
            </a:r>
          </a:p>
          <a:p>
            <a:r>
              <a:rPr lang="en-US" b="1" dirty="0" smtClean="0"/>
              <a:t>Cons:</a:t>
            </a:r>
            <a:r>
              <a:rPr lang="en-US" dirty="0" smtClean="0"/>
              <a:t> not optimized for transactions and updates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6" name="Group 232"/>
          <p:cNvGrpSpPr/>
          <p:nvPr/>
        </p:nvGrpSpPr>
        <p:grpSpPr>
          <a:xfrm>
            <a:off x="533400" y="1600200"/>
            <a:ext cx="1143000" cy="1524000"/>
            <a:chOff x="3581400" y="1828800"/>
            <a:chExt cx="1143000" cy="152400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4038600" y="1828800"/>
              <a:ext cx="228600" cy="15240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1" name="Rectangle 40"/>
            <p:cNvSpPr/>
            <p:nvPr/>
          </p:nvSpPr>
          <p:spPr bwMode="auto">
            <a:xfrm>
              <a:off x="35814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2" name="Rectangle 41"/>
            <p:cNvSpPr/>
            <p:nvPr/>
          </p:nvSpPr>
          <p:spPr bwMode="auto">
            <a:xfrm>
              <a:off x="35814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3" name="Rectangle 42"/>
            <p:cNvSpPr/>
            <p:nvPr/>
          </p:nvSpPr>
          <p:spPr bwMode="auto">
            <a:xfrm>
              <a:off x="4495800" y="19050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44" name="Rectangle 43"/>
            <p:cNvSpPr/>
            <p:nvPr/>
          </p:nvSpPr>
          <p:spPr bwMode="auto">
            <a:xfrm>
              <a:off x="4495800" y="2514600"/>
              <a:ext cx="228600" cy="457200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cxnSp>
          <p:nvCxnSpPr>
            <p:cNvPr id="45" name="Straight Arrow Connector 44"/>
            <p:cNvCxnSpPr/>
            <p:nvPr/>
          </p:nvCxnSpPr>
          <p:spPr>
            <a:xfrm>
              <a:off x="3810000" y="2128978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8100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267200" y="21336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4267200" y="2743200"/>
              <a:ext cx="228600" cy="46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28600" y="4114800"/>
            <a:ext cx="220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Examples: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Cognos, Hyperion, Microstrategy, Pentaho, Microsoft, Oracle, Business Objects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1295400"/>
            <a:ext cx="5791200" cy="4830763"/>
          </a:xfrm>
        </p:spPr>
        <p:txBody>
          <a:bodyPr/>
          <a:lstStyle/>
          <a:p>
            <a:r>
              <a:rPr lang="en-US" dirty="0" smtClean="0"/>
              <a:t>Keys used to access opaque blobs of data</a:t>
            </a:r>
          </a:p>
          <a:p>
            <a:r>
              <a:rPr lang="en-US" dirty="0" smtClean="0"/>
              <a:t>Values can contain any type of data (images, video)</a:t>
            </a:r>
          </a:p>
          <a:p>
            <a:pPr>
              <a:buNone/>
            </a:pPr>
            <a:r>
              <a:rPr lang="en-US" b="1" dirty="0" smtClean="0"/>
              <a:t>Pros: </a:t>
            </a:r>
            <a:r>
              <a:rPr lang="en-US" dirty="0" smtClean="0"/>
              <a:t>scalable, simple API (put, get, delete)</a:t>
            </a:r>
          </a:p>
          <a:p>
            <a:pPr>
              <a:buNone/>
            </a:pPr>
            <a:r>
              <a:rPr lang="en-US" b="1" dirty="0" smtClean="0"/>
              <a:t>Cons: </a:t>
            </a:r>
            <a:r>
              <a:rPr lang="en-US" dirty="0" smtClean="0"/>
              <a:t>no way to query based on the content of the value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6" name="Group 265"/>
          <p:cNvGrpSpPr/>
          <p:nvPr/>
        </p:nvGrpSpPr>
        <p:grpSpPr>
          <a:xfrm>
            <a:off x="457200" y="1524000"/>
            <a:ext cx="1600200" cy="1447800"/>
            <a:chOff x="6781800" y="2057400"/>
            <a:chExt cx="1600200" cy="1447800"/>
          </a:xfrm>
        </p:grpSpPr>
        <p:sp>
          <p:nvSpPr>
            <p:cNvPr id="23" name="Rectangle 22"/>
            <p:cNvSpPr/>
            <p:nvPr/>
          </p:nvSpPr>
          <p:spPr>
            <a:xfrm>
              <a:off x="6781800" y="2057400"/>
              <a:ext cx="381000" cy="3048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Arial Narrow" pitchFamily="34" charset="0"/>
                </a:rPr>
                <a:t>key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467600" y="2057400"/>
              <a:ext cx="914400" cy="304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rial Narrow" pitchFamily="34" charset="0"/>
                </a:rPr>
                <a:t>value</a:t>
              </a:r>
            </a:p>
          </p:txBody>
        </p:sp>
        <p:cxnSp>
          <p:nvCxnSpPr>
            <p:cNvPr id="25" name="Straight Arrow Connector 24"/>
            <p:cNvCxnSpPr>
              <a:stCxn id="23" idx="3"/>
              <a:endCxn id="24" idx="2"/>
            </p:cNvCxnSpPr>
            <p:nvPr/>
          </p:nvCxnSpPr>
          <p:spPr>
            <a:xfrm>
              <a:off x="7162800" y="2209800"/>
              <a:ext cx="3048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155"/>
            <p:cNvGrpSpPr/>
            <p:nvPr/>
          </p:nvGrpSpPr>
          <p:grpSpPr>
            <a:xfrm>
              <a:off x="6781800" y="2438400"/>
              <a:ext cx="1600200" cy="304800"/>
              <a:chOff x="6781800" y="2438400"/>
              <a:chExt cx="1600200" cy="3048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rgbClr val="FFCC6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37" name="Straight Arrow Connector 36"/>
              <p:cNvCxnSpPr>
                <a:stCxn id="35" idx="3"/>
                <a:endCxn id="36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156"/>
            <p:cNvGrpSpPr/>
            <p:nvPr/>
          </p:nvGrpSpPr>
          <p:grpSpPr>
            <a:xfrm>
              <a:off x="6781800" y="2819400"/>
              <a:ext cx="1600200" cy="304800"/>
              <a:chOff x="6781800" y="2438400"/>
              <a:chExt cx="1600200" cy="3048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34" name="Straight Arrow Connector 33"/>
              <p:cNvCxnSpPr>
                <a:stCxn id="32" idx="3"/>
                <a:endCxn id="33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169"/>
            <p:cNvGrpSpPr/>
            <p:nvPr/>
          </p:nvGrpSpPr>
          <p:grpSpPr>
            <a:xfrm>
              <a:off x="6781800" y="3200400"/>
              <a:ext cx="1600200" cy="304800"/>
              <a:chOff x="6781800" y="2438400"/>
              <a:chExt cx="1600200" cy="3048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6781800" y="2438400"/>
                <a:ext cx="381000" cy="30480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Arial Narrow" pitchFamily="34" charset="0"/>
                  </a:rPr>
                  <a:t>key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467600" y="2438400"/>
                <a:ext cx="914400" cy="3048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rial Narrow" pitchFamily="34" charset="0"/>
                  </a:rPr>
                  <a:t>value</a:t>
                </a:r>
              </a:p>
            </p:txBody>
          </p:sp>
          <p:cxnSp>
            <p:nvCxnSpPr>
              <p:cNvPr id="31" name="Straight Arrow Connector 30"/>
              <p:cNvCxnSpPr>
                <a:stCxn id="29" idx="3"/>
                <a:endCxn id="30" idx="2"/>
              </p:cNvCxnSpPr>
              <p:nvPr/>
            </p:nvCxnSpPr>
            <p:spPr>
              <a:xfrm>
                <a:off x="7162800" y="2590800"/>
                <a:ext cx="304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>
            <a:off x="228600" y="411480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Examples: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Berkley DB, Memcache, DynamoDB, S3, Redis, Riak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295400"/>
            <a:ext cx="5257800" cy="4830763"/>
          </a:xfrm>
        </p:spPr>
        <p:txBody>
          <a:bodyPr/>
          <a:lstStyle/>
          <a:p>
            <a:r>
              <a:rPr lang="en-US" dirty="0" smtClean="0"/>
              <a:t>A table with two columns and a simple interface</a:t>
            </a:r>
          </a:p>
          <a:p>
            <a:pPr lvl="1"/>
            <a:r>
              <a:rPr lang="en-US" dirty="0" smtClean="0"/>
              <a:t>Add a key-value</a:t>
            </a:r>
          </a:p>
          <a:p>
            <a:pPr lvl="1"/>
            <a:r>
              <a:rPr lang="en-US" dirty="0" smtClean="0"/>
              <a:t>For this key, give me the value</a:t>
            </a:r>
          </a:p>
          <a:p>
            <a:pPr lvl="1"/>
            <a:r>
              <a:rPr lang="en-US" dirty="0" smtClean="0"/>
              <a:t>Delete a key</a:t>
            </a:r>
          </a:p>
          <a:p>
            <a:r>
              <a:rPr lang="en-US" dirty="0" smtClean="0"/>
              <a:t>Blazingly fast and easy to scale (no joins)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16002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Narrow" pitchFamily="34" charset="0"/>
              </a:rPr>
              <a:t>Key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16002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 Narrow" pitchFamily="34" charset="0"/>
              </a:rPr>
              <a:t>Value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1981200"/>
            <a:ext cx="990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76400" y="1981200"/>
            <a:ext cx="9906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2362200"/>
            <a:ext cx="990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2362200"/>
            <a:ext cx="9906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5800" y="2743200"/>
            <a:ext cx="990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76400" y="2743200"/>
            <a:ext cx="9906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" y="3124200"/>
            <a:ext cx="990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76400" y="3124200"/>
            <a:ext cx="9906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5800" y="3505200"/>
            <a:ext cx="990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76400" y="3505200"/>
            <a:ext cx="9906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3886200"/>
            <a:ext cx="990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676400" y="3886200"/>
            <a:ext cx="9906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4267200"/>
            <a:ext cx="9906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4267200"/>
            <a:ext cx="9906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828800" y="5257800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  <a:cs typeface="Arial" pitchFamily="34" charset="0"/>
              </a:rPr>
              <a:t>Blob </a:t>
            </a:r>
            <a:r>
              <a:rPr lang="en-US" b="1" dirty="0" err="1" smtClean="0">
                <a:latin typeface="Arial Narrow" pitchFamily="34" charset="0"/>
                <a:cs typeface="Arial" pitchFamily="34" charset="0"/>
              </a:rPr>
              <a:t>datatype</a:t>
            </a:r>
            <a:endParaRPr lang="en-US" b="1" dirty="0" smtClean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600" y="5638800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  <a:cs typeface="Arial" pitchFamily="34" charset="0"/>
              </a:rPr>
              <a:t>string </a:t>
            </a:r>
            <a:r>
              <a:rPr lang="en-US" b="1" dirty="0" err="1" smtClean="0">
                <a:latin typeface="Arial Narrow" pitchFamily="34" charset="0"/>
                <a:cs typeface="Arial" pitchFamily="34" charset="0"/>
              </a:rPr>
              <a:t>datatype</a:t>
            </a:r>
            <a:endParaRPr lang="en-US" b="1" dirty="0" smtClean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1143000" y="4724400"/>
            <a:ext cx="76200" cy="91440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133600" y="4648200"/>
            <a:ext cx="38100" cy="60960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66800" y="2590800"/>
            <a:ext cx="6781800" cy="2743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Key-Values Stores are Like Dictionaries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19200" y="2819400"/>
            <a:ext cx="5029200" cy="2438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 smtClean="0"/>
              <a:t>am·pho·ra</a:t>
            </a:r>
          </a:p>
          <a:p>
            <a:pPr>
              <a:buNone/>
            </a:pPr>
            <a:r>
              <a:rPr lang="en-US" sz="1200" b="1" dirty="0" smtClean="0"/>
              <a:t>noun </a:t>
            </a:r>
          </a:p>
          <a:p>
            <a:pPr>
              <a:buNone/>
            </a:pPr>
            <a:r>
              <a:rPr lang="en-US" sz="1200" dirty="0" smtClean="0"/>
              <a:t>1. A large two handled jar with a narrow neck used in ancient times by Greek and Romans to store or carry wine or oils.</a:t>
            </a:r>
          </a:p>
          <a:p>
            <a:pPr>
              <a:buNone/>
            </a:pPr>
            <a:r>
              <a:rPr lang="en-US" sz="1200" dirty="0" smtClean="0"/>
              <a:t>2. A vessel, usually made of clay, with two handles or ears for liquids.</a:t>
            </a:r>
          </a:p>
          <a:p>
            <a:pPr>
              <a:buNone/>
            </a:pPr>
            <a:r>
              <a:rPr lang="en-US" sz="1200" dirty="0" smtClean="0"/>
              <a:t>3. A measure for liquids; quadrantal; the measure of a ship.</a:t>
            </a:r>
          </a:p>
          <a:p>
            <a:pPr>
              <a:buNone/>
            </a:pPr>
            <a:r>
              <a:rPr lang="en-US" sz="1200" b="1" dirty="0" smtClean="0"/>
              <a:t>plural</a:t>
            </a:r>
            <a:r>
              <a:rPr lang="en-US" sz="1200" dirty="0" smtClean="0"/>
              <a:t>: amphorae or amphoras</a:t>
            </a:r>
          </a:p>
          <a:p>
            <a:pPr>
              <a:buNone/>
            </a:pPr>
            <a:r>
              <a:rPr lang="en-US" sz="1200" b="1" dirty="0" smtClean="0"/>
              <a:t>Similar words</a:t>
            </a:r>
            <a:r>
              <a:rPr lang="en-US" sz="1200" dirty="0" smtClean="0"/>
              <a:t>: flagon, pitcher, flask, bottle, jar.</a:t>
            </a:r>
          </a:p>
          <a:p>
            <a:pPr>
              <a:buNone/>
            </a:pPr>
            <a:r>
              <a:rPr lang="en-US" sz="1200" b="1" dirty="0" smtClean="0"/>
              <a:t>Etymology</a:t>
            </a:r>
          </a:p>
          <a:p>
            <a:pPr>
              <a:buNone/>
            </a:pPr>
            <a:r>
              <a:rPr lang="en-US" sz="1200" dirty="0" smtClean="0"/>
              <a:t>  From ancient Greek, a vase shaped ornament with a narrow neck</a:t>
            </a:r>
            <a:endParaRPr lang="en-US" sz="1200" dirty="0"/>
          </a:p>
        </p:txBody>
      </p:sp>
      <p:pic>
        <p:nvPicPr>
          <p:cNvPr id="7" name="Picture 4" descr="http://www.edupics.com/coloring-page-amphora-p17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2819400"/>
            <a:ext cx="1618488" cy="2286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371600" y="1676400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Key: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"amphora"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419600" y="2057400"/>
            <a:ext cx="304800" cy="533400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91000" y="1676400"/>
            <a:ext cx="3823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Value: Text of dictionary entry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Locker Metaphor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3" name="Group 10"/>
          <p:cNvGrpSpPr/>
          <p:nvPr/>
        </p:nvGrpSpPr>
        <p:grpSpPr>
          <a:xfrm>
            <a:off x="1752600" y="1600200"/>
            <a:ext cx="5580206" cy="4185155"/>
            <a:chOff x="1640541" y="1195867"/>
            <a:chExt cx="5580206" cy="4185155"/>
          </a:xfrm>
        </p:grpSpPr>
        <p:pic>
          <p:nvPicPr>
            <p:cNvPr id="7" name="Picture 2" descr="http://mrdefinite.com/wp-content/uploads/2010/07/locker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40541" y="1195867"/>
              <a:ext cx="5580206" cy="4185155"/>
            </a:xfrm>
            <a:prstGeom prst="rect">
              <a:avLst/>
            </a:prstGeom>
            <a:noFill/>
          </p:spPr>
        </p:pic>
        <p:sp>
          <p:nvSpPr>
            <p:cNvPr id="8" name="Rounded Rectangular Callout 7"/>
            <p:cNvSpPr/>
            <p:nvPr/>
          </p:nvSpPr>
          <p:spPr>
            <a:xfrm>
              <a:off x="2003612" y="3267634"/>
              <a:ext cx="2622176" cy="1909483"/>
            </a:xfrm>
            <a:prstGeom prst="wedgeRoundRectCallout">
              <a:avLst>
                <a:gd name="adj1" fmla="val 63250"/>
                <a:gd name="adj2" fmla="val -66386"/>
                <a:gd name="adj3" fmla="val 16667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2" descr="http://upload.wikimedia.org/wikipedia/commons/thumb/6/65/Crypto_key.svg/671px-Crypto_key.svg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3562" y="3460175"/>
              <a:ext cx="767383" cy="399131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2003612" y="3489974"/>
              <a:ext cx="58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Key: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24002" y="4008148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Value:</a:t>
              </a:r>
              <a:endParaRPr lang="en-US" dirty="0"/>
            </a:p>
          </p:txBody>
        </p:sp>
        <p:pic>
          <p:nvPicPr>
            <p:cNvPr id="12" name="Picture 4" descr="https://encrypted-tbn3.google.com/images?q=tbn:ANd9GcTN0JdCRWZMuMVwvChoJbi6PRE7UrZWHNEAp4iNXOZoe8D6EZEF7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5929" y="3962685"/>
              <a:ext cx="1559859" cy="115345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2152598" y="4377480"/>
              <a:ext cx="9419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 Narrow" pitchFamily="34" charset="0"/>
                </a:rPr>
                <a:t>An arbitrary container data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Subset Queries in Key-Value Stores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34146" name="Picture 2" descr="D:\ws\manning-nosql\ch04-images\rdbms-vs-key-value-sel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76400"/>
            <a:ext cx="5938224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Eventually‐consistent Key‐Value store</a:t>
            </a:r>
          </a:p>
          <a:p>
            <a:r>
              <a:rPr lang="en-US" dirty="0" smtClean="0"/>
              <a:t>Hierarchical Key-Value Stores</a:t>
            </a:r>
          </a:p>
          <a:p>
            <a:r>
              <a:rPr lang="en-US" dirty="0" smtClean="0"/>
              <a:t>Key-Value Stores In RAM</a:t>
            </a:r>
          </a:p>
          <a:p>
            <a:r>
              <a:rPr lang="en-US" dirty="0" smtClean="0"/>
              <a:t>Key-Value Stores on Disk</a:t>
            </a:r>
          </a:p>
          <a:p>
            <a:r>
              <a:rPr lang="en-US" dirty="0" smtClean="0"/>
              <a:t>Ordered Key-Value Stores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Memcached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3001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Free &amp; open source in-memory caching system</a:t>
            </a:r>
          </a:p>
          <a:p>
            <a:r>
              <a:rPr lang="en-US" dirty="0" smtClean="0"/>
              <a:t>Make effective use of RAM on many distributed web servers</a:t>
            </a:r>
          </a:p>
          <a:p>
            <a:r>
              <a:rPr lang="en-US" dirty="0" smtClean="0"/>
              <a:t>Designed to speed up dynamic web applications by alleviating database load</a:t>
            </a:r>
          </a:p>
          <a:p>
            <a:r>
              <a:rPr lang="en-US" dirty="0" smtClean="0"/>
              <a:t>RAM resident key-value store for small chunks of arbitrary data (strings, objects) from results of database calls, API calls, or page rendering</a:t>
            </a:r>
          </a:p>
          <a:p>
            <a:r>
              <a:rPr lang="en-US" dirty="0"/>
              <a:t>S</a:t>
            </a:r>
            <a:r>
              <a:rPr lang="en-US" dirty="0" smtClean="0"/>
              <a:t>imple interface for highly distributed RAM caches</a:t>
            </a:r>
          </a:p>
          <a:p>
            <a:r>
              <a:rPr lang="en-US" dirty="0" smtClean="0"/>
              <a:t>Designed for quick deployment, ease of development</a:t>
            </a:r>
          </a:p>
          <a:p>
            <a:r>
              <a:rPr lang="en-US" dirty="0" smtClean="0"/>
              <a:t>APIs in many languages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95400"/>
            <a:ext cx="7608887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 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924800" cy="4830763"/>
          </a:xfrm>
        </p:spPr>
        <p:txBody>
          <a:bodyPr/>
          <a:lstStyle/>
          <a:p>
            <a:r>
              <a:rPr lang="en-US" dirty="0" smtClean="0"/>
              <a:t>Ordered key-value storage</a:t>
            </a:r>
          </a:p>
          <a:p>
            <a:r>
              <a:rPr lang="en-US" dirty="0" smtClean="0"/>
              <a:t>Focus on scalability </a:t>
            </a:r>
            <a:r>
              <a:rPr lang="en-US" b="1" dirty="0" smtClean="0"/>
              <a:t>and</a:t>
            </a:r>
            <a:r>
              <a:rPr lang="en-US" dirty="0" smtClean="0"/>
              <a:t> consistency</a:t>
            </a:r>
          </a:p>
          <a:p>
            <a:r>
              <a:rPr lang="en-US" dirty="0" smtClean="0"/>
              <a:t>Support for ACID transactions</a:t>
            </a:r>
          </a:p>
          <a:p>
            <a:r>
              <a:rPr lang="en-US" dirty="0" smtClean="0"/>
              <a:t>Replication and partitioning</a:t>
            </a:r>
          </a:p>
          <a:p>
            <a:r>
              <a:rPr lang="en-US" dirty="0" smtClean="0"/>
              <a:t>Use of solid state drives</a:t>
            </a:r>
          </a:p>
          <a:p>
            <a:r>
              <a:rPr lang="en-US" dirty="0" smtClean="0"/>
              <a:t>Vision: be the foundation layer for other database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  <p:pic>
        <p:nvPicPr>
          <p:cNvPr id="149508" name="Picture 4" descr="http://foundationdb.com/images/logo-vertic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67000" cy="15148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7543800" cy="4267199"/>
          </a:xfrm>
        </p:spPr>
        <p:txBody>
          <a:bodyPr>
            <a:noAutofit/>
          </a:bodyPr>
          <a:lstStyle/>
          <a:p>
            <a:r>
              <a:rPr lang="en-US" sz="2800" dirty="0" smtClean="0"/>
              <a:t>Oracle NoSQL database is a key-value </a:t>
            </a:r>
          </a:p>
          <a:p>
            <a:r>
              <a:rPr lang="en-US" sz="2800" dirty="0" smtClean="0"/>
              <a:t>Use hashed value of the primary key to select node</a:t>
            </a:r>
          </a:p>
          <a:p>
            <a:r>
              <a:rPr lang="en-US" sz="2800" dirty="0" smtClean="0"/>
              <a:t>Storage nodes are replicated to ensure high availability</a:t>
            </a:r>
          </a:p>
          <a:p>
            <a:r>
              <a:rPr lang="en-US" sz="2800" dirty="0" smtClean="0"/>
              <a:t>Rapid failover in the event of  a node failure and optimal load balancing of queries</a:t>
            </a:r>
          </a:p>
          <a:p>
            <a:r>
              <a:rPr lang="en-US" sz="2800" dirty="0" smtClean="0"/>
              <a:t>Applications are written using either a Java or C API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57200"/>
            <a:ext cx="16287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66800" y="5867400"/>
            <a:ext cx="746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http://www.oracle.com/technetwork/products/nosqldb/overview/index.html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of NoSQL Jargon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3200400" cy="48307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Document orientation</a:t>
            </a:r>
          </a:p>
          <a:p>
            <a:pPr>
              <a:buNone/>
            </a:pPr>
            <a:r>
              <a:rPr lang="en-US" sz="1600" dirty="0" smtClean="0"/>
              <a:t>Schema free</a:t>
            </a:r>
          </a:p>
          <a:p>
            <a:pPr>
              <a:buNone/>
            </a:pPr>
            <a:r>
              <a:rPr lang="en-US" sz="1600" dirty="0" smtClean="0"/>
              <a:t>MapReduce</a:t>
            </a:r>
          </a:p>
          <a:p>
            <a:pPr>
              <a:buNone/>
            </a:pPr>
            <a:r>
              <a:rPr lang="en-US" sz="1600" dirty="0" smtClean="0"/>
              <a:t>Horizontal scaling</a:t>
            </a:r>
          </a:p>
          <a:p>
            <a:pPr>
              <a:buNone/>
            </a:pPr>
            <a:r>
              <a:rPr lang="en-US" sz="1600" dirty="0" smtClean="0"/>
              <a:t>Sharding and auto-sharding</a:t>
            </a:r>
          </a:p>
          <a:p>
            <a:pPr>
              <a:buNone/>
            </a:pPr>
            <a:r>
              <a:rPr lang="en-US" sz="1600" dirty="0" smtClean="0"/>
              <a:t>Brewer's CAP Theorem</a:t>
            </a:r>
          </a:p>
          <a:p>
            <a:pPr>
              <a:buNone/>
            </a:pPr>
            <a:r>
              <a:rPr lang="en-US" sz="1600" dirty="0" smtClean="0"/>
              <a:t>Consistency</a:t>
            </a:r>
          </a:p>
          <a:p>
            <a:pPr>
              <a:buNone/>
            </a:pPr>
            <a:r>
              <a:rPr lang="en-US" sz="1600" dirty="0" smtClean="0"/>
              <a:t>Reliability</a:t>
            </a:r>
          </a:p>
          <a:p>
            <a:pPr>
              <a:buNone/>
            </a:pPr>
            <a:r>
              <a:rPr lang="en-US" sz="1600" dirty="0" smtClean="0"/>
              <a:t>Partition tolerance</a:t>
            </a:r>
          </a:p>
          <a:p>
            <a:pPr>
              <a:buNone/>
            </a:pPr>
            <a:r>
              <a:rPr lang="en-US" sz="1600" dirty="0" smtClean="0"/>
              <a:t>Single-point-of-failure</a:t>
            </a:r>
          </a:p>
          <a:p>
            <a:pPr>
              <a:buNone/>
            </a:pPr>
            <a:r>
              <a:rPr lang="en-US" sz="1600" dirty="0" smtClean="0"/>
              <a:t>Object-Relational mapping</a:t>
            </a:r>
          </a:p>
          <a:p>
            <a:pPr>
              <a:buNone/>
            </a:pPr>
            <a:r>
              <a:rPr lang="en-US" sz="1600" dirty="0" smtClean="0"/>
              <a:t>Key-value stores</a:t>
            </a:r>
          </a:p>
          <a:p>
            <a:pPr>
              <a:buNone/>
            </a:pPr>
            <a:r>
              <a:rPr lang="en-US" sz="1600" dirty="0" smtClean="0"/>
              <a:t>Column stores</a:t>
            </a:r>
          </a:p>
          <a:p>
            <a:pPr>
              <a:buNone/>
            </a:pPr>
            <a:r>
              <a:rPr lang="en-US" sz="1600" dirty="0" smtClean="0"/>
              <a:t>Document-stores</a:t>
            </a:r>
          </a:p>
          <a:p>
            <a:pPr>
              <a:buNone/>
            </a:pPr>
            <a:r>
              <a:rPr lang="en-US" sz="1600" dirty="0" smtClean="0"/>
              <a:t>Memcached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447801"/>
            <a:ext cx="33528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Indexing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B-Tree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Configurable durability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noProof="0" dirty="0" smtClean="0">
                <a:latin typeface="Arial" pitchFamily="34" charset="0"/>
                <a:cs typeface="Arial" pitchFamily="34" charset="0"/>
              </a:rPr>
              <a:t>Documents for archives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Functional programming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Document Transformation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Document Indexing and Search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Alternate Query Languages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Aggregates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OLAP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XQuery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MDX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RDF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SPARQL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Architecture Tradeoff Modeling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ATAM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Erlang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0400" y="5486400"/>
            <a:ext cx="4724400" cy="646331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Note that within the context of NoSQL many of these terms have different meanings!</a:t>
            </a:r>
          </a:p>
        </p:txBody>
      </p:sp>
      <p:sp>
        <p:nvSpPr>
          <p:cNvPr id="8" name="Rectangle 7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Open source distributed key-value store with support and commercial versions by Basho</a:t>
            </a:r>
          </a:p>
          <a:p>
            <a:r>
              <a:rPr lang="en-US" dirty="0" smtClean="0"/>
              <a:t>A "Dynamo-inspired" database</a:t>
            </a:r>
          </a:p>
          <a:p>
            <a:r>
              <a:rPr lang="en-US" dirty="0" smtClean="0"/>
              <a:t>Focus on availability, fault-tolerance, operational simplicity and scalability</a:t>
            </a:r>
          </a:p>
          <a:p>
            <a:r>
              <a:rPr lang="en-US" dirty="0" smtClean="0"/>
              <a:t>Support for replication and auto-sharding and rebalancing on failures</a:t>
            </a:r>
          </a:p>
          <a:p>
            <a:r>
              <a:rPr lang="en-US" dirty="0" smtClean="0"/>
              <a:t>Support for MapReduce, fulltext search and secondary indexes of value tags</a:t>
            </a:r>
          </a:p>
          <a:p>
            <a:r>
              <a:rPr lang="en-US" dirty="0" smtClean="0"/>
              <a:t>Written in ERLANG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04800"/>
            <a:ext cx="1905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6858000" cy="1143000"/>
          </a:xfrm>
        </p:spPr>
        <p:txBody>
          <a:bodyPr/>
          <a:lstStyle/>
          <a:p>
            <a:r>
              <a:rPr lang="en-US" dirty="0" smtClean="0"/>
              <a:t>Aerospike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Commercial distributed key-value store</a:t>
            </a:r>
          </a:p>
          <a:p>
            <a:r>
              <a:rPr lang="en-US" dirty="0" smtClean="0"/>
              <a:t>Focus on low-latency transactions</a:t>
            </a:r>
          </a:p>
          <a:p>
            <a:r>
              <a:rPr lang="en-US" dirty="0" smtClean="0"/>
              <a:t>Optimized for solid-state drives</a:t>
            </a:r>
          </a:p>
          <a:p>
            <a:r>
              <a:rPr lang="en-US" dirty="0" smtClean="0"/>
              <a:t>High availability – no single point of failure</a:t>
            </a:r>
          </a:p>
          <a:p>
            <a:r>
              <a:rPr lang="en-US" dirty="0" smtClean="0"/>
              <a:t>Support for cross data center replication</a:t>
            </a:r>
          </a:p>
          <a:p>
            <a:r>
              <a:rPr lang="en-US" dirty="0" smtClean="0"/>
              <a:t>APIs in C, C#, Java, Ruby, PHP and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04800"/>
            <a:ext cx="27908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kern="0" dirty="0" smtClean="0">
                <a:ea typeface="Arial" charset="0"/>
                <a:cs typeface="Arial"/>
              </a:rPr>
              <a:t>Column-Family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524000"/>
            <a:ext cx="6019800" cy="4830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Key includes a row, column family and column name</a:t>
            </a:r>
          </a:p>
          <a:p>
            <a:r>
              <a:rPr lang="en-US" dirty="0" smtClean="0"/>
              <a:t>Store versioned blobs in one large table</a:t>
            </a:r>
          </a:p>
          <a:p>
            <a:r>
              <a:rPr lang="en-US" dirty="0" smtClean="0"/>
              <a:t>Queries can be done on rows, column families and column names</a:t>
            </a:r>
          </a:p>
          <a:p>
            <a:r>
              <a:rPr lang="en-US" dirty="0" smtClean="0"/>
              <a:t>Pros: Good scale out, versioning</a:t>
            </a:r>
          </a:p>
          <a:p>
            <a:r>
              <a:rPr lang="en-US" dirty="0" smtClean="0"/>
              <a:t>Cons: Cannot query blob content, row and column designs are critical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228600" y="1447800"/>
            <a:ext cx="2514600" cy="48736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Arial" charset="0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8600" y="4038600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Examples: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Cassandra, HBase, Hypertable, Apache Accumulo, Bigtable</a:t>
            </a:r>
          </a:p>
        </p:txBody>
      </p:sp>
      <p:grpSp>
        <p:nvGrpSpPr>
          <p:cNvPr id="7" name="Group 141"/>
          <p:cNvGrpSpPr/>
          <p:nvPr/>
        </p:nvGrpSpPr>
        <p:grpSpPr>
          <a:xfrm>
            <a:off x="381000" y="1600200"/>
            <a:ext cx="1676401" cy="1447800"/>
            <a:chOff x="457200" y="4495800"/>
            <a:chExt cx="1676401" cy="1447800"/>
          </a:xfrm>
        </p:grpSpPr>
        <p:sp>
          <p:nvSpPr>
            <p:cNvPr id="40" name="Rectangle 39"/>
            <p:cNvSpPr/>
            <p:nvPr/>
          </p:nvSpPr>
          <p:spPr>
            <a:xfrm>
              <a:off x="914400" y="5403056"/>
              <a:ext cx="150019" cy="17382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9581" y="4498181"/>
              <a:ext cx="150019" cy="1738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28800" y="4862513"/>
              <a:ext cx="150020" cy="173829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676400" y="5586414"/>
              <a:ext cx="150019" cy="17859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71600" y="4495801"/>
              <a:ext cx="147638" cy="17859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57202" y="449580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cxnSp>
          <p:nvCxnSpPr>
            <p:cNvPr id="46" name="Straight Connector 45"/>
            <p:cNvCxnSpPr/>
            <p:nvPr/>
          </p:nvCxnSpPr>
          <p:spPr>
            <a:xfrm>
              <a:off x="6096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620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144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0668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2192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3716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5240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6764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8288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981200" y="4495800"/>
              <a:ext cx="0" cy="144780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614362" y="4683919"/>
              <a:ext cx="142875" cy="1738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66762" y="4862512"/>
              <a:ext cx="142875" cy="17382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19163" y="5041106"/>
              <a:ext cx="142875" cy="17382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071563" y="5222081"/>
              <a:ext cx="142875" cy="1738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223963" y="5765005"/>
              <a:ext cx="142875" cy="1738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526381" y="5224463"/>
              <a:ext cx="145257" cy="17859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985962" y="5224463"/>
              <a:ext cx="142875" cy="17382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 Narrow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457200" y="576262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4" name="Rectangle 63"/>
            <p:cNvSpPr/>
            <p:nvPr/>
          </p:nvSpPr>
          <p:spPr bwMode="auto">
            <a:xfrm>
              <a:off x="457200" y="558165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5" name="Rectangle 64"/>
            <p:cNvSpPr/>
            <p:nvPr/>
          </p:nvSpPr>
          <p:spPr bwMode="auto">
            <a:xfrm>
              <a:off x="457202" y="467677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6" name="Rectangle 65"/>
            <p:cNvSpPr/>
            <p:nvPr/>
          </p:nvSpPr>
          <p:spPr bwMode="auto">
            <a:xfrm>
              <a:off x="457201" y="485775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7" name="Rectangle 66"/>
            <p:cNvSpPr/>
            <p:nvPr/>
          </p:nvSpPr>
          <p:spPr bwMode="auto">
            <a:xfrm>
              <a:off x="457201" y="503872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8" name="Rectangle 67"/>
            <p:cNvSpPr/>
            <p:nvPr/>
          </p:nvSpPr>
          <p:spPr bwMode="auto">
            <a:xfrm>
              <a:off x="457201" y="5219700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69" name="Rectangle 68"/>
            <p:cNvSpPr/>
            <p:nvPr/>
          </p:nvSpPr>
          <p:spPr bwMode="auto">
            <a:xfrm>
              <a:off x="457201" y="5400675"/>
              <a:ext cx="1676399" cy="1809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Spreadsheets Use a Row/Column as a Key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173163"/>
          </a:xfrm>
        </p:spPr>
        <p:txBody>
          <a:bodyPr/>
          <a:lstStyle/>
          <a:p>
            <a:r>
              <a:rPr lang="en-US" dirty="0" smtClean="0"/>
              <a:t>Bigtable systems use a combination of row and column information as part of their key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37218" name="Picture 2" descr="D:\ws\manning-nosql\ch04-images\row-column-key-spreadshe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209800"/>
            <a:ext cx="3876676" cy="1209675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>
            <a:off x="4572000" y="17526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76400" y="28194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219" name="Picture 3" descr="D:\ws\manning-nosql\ch04-images\spreadsheet-key-valu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505200"/>
            <a:ext cx="4230688" cy="115252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962400" y="12954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 Narrow" pitchFamily="34" charset="0"/>
                <a:cs typeface="Arial" pitchFamily="34" charset="0"/>
              </a:rPr>
              <a:t>Column ID</a:t>
            </a:r>
            <a:endParaRPr lang="en-US" b="1" dirty="0" smtClean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" y="2667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  <a:cs typeface="Arial" pitchFamily="34" charset="0"/>
              </a:rPr>
              <a:t>Row ID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295400"/>
            <a:ext cx="5410200" cy="4830763"/>
          </a:xfrm>
        </p:spPr>
        <p:txBody>
          <a:bodyPr/>
          <a:lstStyle/>
          <a:p>
            <a:r>
              <a:rPr lang="en-US" dirty="0" smtClean="0"/>
              <a:t>Group columns into "Column families"</a:t>
            </a:r>
          </a:p>
          <a:p>
            <a:r>
              <a:rPr lang="en-US" dirty="0" smtClean="0"/>
              <a:t>Group column families into "Super-Columns"</a:t>
            </a:r>
          </a:p>
          <a:p>
            <a:r>
              <a:rPr lang="en-US" dirty="0" smtClean="0"/>
              <a:t>Can query all columns with a family or super family</a:t>
            </a:r>
          </a:p>
          <a:p>
            <a:r>
              <a:rPr lang="en-US" dirty="0" smtClean="0"/>
              <a:t>Similar data grouped together to improve speed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95400" y="1524000"/>
            <a:ext cx="7620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209800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SuperCol</a:t>
            </a:r>
            <a:r>
              <a:rPr lang="en-US" dirty="0" smtClean="0">
                <a:solidFill>
                  <a:schemeClr val="tx1"/>
                </a:solidFill>
              </a:rPr>
              <a:t> 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2209800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SuperCol</a:t>
            </a:r>
            <a:r>
              <a:rPr lang="en-US" dirty="0" smtClean="0">
                <a:solidFill>
                  <a:schemeClr val="tx1"/>
                </a:solidFill>
              </a:rPr>
              <a:t>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3124200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Fam1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0" y="3124200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Fam2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6" idx="2"/>
            <a:endCxn id="7" idx="0"/>
          </p:cNvCxnSpPr>
          <p:nvPr/>
        </p:nvCxnSpPr>
        <p:spPr>
          <a:xfrm rot="5400000">
            <a:off x="1162050" y="1695450"/>
            <a:ext cx="381000" cy="6477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2"/>
            <a:endCxn id="9" idx="0"/>
          </p:cNvCxnSpPr>
          <p:nvPr/>
        </p:nvCxnSpPr>
        <p:spPr>
          <a:xfrm rot="5400000">
            <a:off x="800100" y="2895600"/>
            <a:ext cx="381000" cy="762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8" idx="0"/>
          </p:cNvCxnSpPr>
          <p:nvPr/>
        </p:nvCxnSpPr>
        <p:spPr>
          <a:xfrm rot="16200000" flipH="1">
            <a:off x="1771650" y="1733550"/>
            <a:ext cx="381000" cy="5715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  <a:endCxn id="10" idx="0"/>
          </p:cNvCxnSpPr>
          <p:nvPr/>
        </p:nvCxnSpPr>
        <p:spPr>
          <a:xfrm rot="16200000" flipH="1">
            <a:off x="1295400" y="2476500"/>
            <a:ext cx="381000" cy="9144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" y="4038600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Col-A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9" idx="2"/>
            <a:endCxn id="21" idx="0"/>
          </p:cNvCxnSpPr>
          <p:nvPr/>
        </p:nvCxnSpPr>
        <p:spPr>
          <a:xfrm rot="5400000">
            <a:off x="723900" y="3810000"/>
            <a:ext cx="381000" cy="762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447800" y="4038600"/>
            <a:ext cx="8382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Col-B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>
            <a:stCxn id="9" idx="2"/>
            <a:endCxn id="26" idx="0"/>
          </p:cNvCxnSpPr>
          <p:nvPr/>
        </p:nvCxnSpPr>
        <p:spPr>
          <a:xfrm rot="16200000" flipH="1">
            <a:off x="1219200" y="3390900"/>
            <a:ext cx="381000" cy="91440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Keys Include Family and Timestamps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Bigtable systems have keys that include not just row and column ID but other attributes</a:t>
            </a:r>
          </a:p>
          <a:p>
            <a:r>
              <a:rPr lang="en-US" dirty="0" smtClean="0"/>
              <a:t>Column Families are created when a table is created</a:t>
            </a:r>
          </a:p>
          <a:p>
            <a:r>
              <a:rPr lang="en-US" dirty="0" smtClean="0"/>
              <a:t>Timestamps allows multiple versions of values</a:t>
            </a:r>
          </a:p>
          <a:p>
            <a:r>
              <a:rPr lang="en-US" dirty="0" smtClean="0"/>
              <a:t>Values are ordered bytes and have no strongly typed data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38242" name="Picture 2" descr="D:\ws\manning-nosql\ch04-images\column-store-key-val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19200"/>
            <a:ext cx="7100888" cy="1139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Store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447800"/>
            <a:ext cx="5410200" cy="4678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Preserve the table-structure familiar to RDBMS systems</a:t>
            </a:r>
          </a:p>
          <a:p>
            <a:r>
              <a:rPr lang="en-US" dirty="0" smtClean="0"/>
              <a:t>Not optimized for "joins"</a:t>
            </a:r>
          </a:p>
          <a:p>
            <a:r>
              <a:rPr lang="en-US" dirty="0" smtClean="0"/>
              <a:t>One row could have millions of columns but the data can be very "sparse"</a:t>
            </a:r>
          </a:p>
          <a:p>
            <a:r>
              <a:rPr lang="en-US" dirty="0" smtClean="0"/>
              <a:t>Ideal for high-variability data sets</a:t>
            </a:r>
          </a:p>
          <a:p>
            <a:r>
              <a:rPr lang="en-US" dirty="0" smtClean="0"/>
              <a:t>Column families allow you to query all columns that have a specific property or properties</a:t>
            </a:r>
          </a:p>
          <a:p>
            <a:r>
              <a:rPr lang="en-US" dirty="0" smtClean="0"/>
              <a:t>Allow new columns to be inserted without doing an "alter table"</a:t>
            </a:r>
          </a:p>
          <a:p>
            <a:r>
              <a:rPr lang="en-US" dirty="0" smtClean="0"/>
              <a:t>Trigger new columns on inserts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1600200"/>
            <a:ext cx="1143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8800" y="1600200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Col100000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1981200"/>
            <a:ext cx="11430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981200"/>
            <a:ext cx="1295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71600" y="1828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2362200"/>
            <a:ext cx="11430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28800" y="2362200"/>
            <a:ext cx="1295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Cassendra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 open source project</a:t>
            </a:r>
          </a:p>
          <a:p>
            <a:r>
              <a:rPr lang="en-US" dirty="0" smtClean="0"/>
              <a:t>Originally developed by Facebook</a:t>
            </a:r>
          </a:p>
          <a:p>
            <a:r>
              <a:rPr lang="en-US" dirty="0" smtClean="0"/>
              <a:t>Used as a key-value store and a bigtable store</a:t>
            </a:r>
          </a:p>
          <a:p>
            <a:r>
              <a:rPr lang="en-US" dirty="0" smtClean="0"/>
              <a:t>Now used by Twitter and many others</a:t>
            </a:r>
          </a:p>
          <a:p>
            <a:r>
              <a:rPr lang="en-US" dirty="0" smtClean="0"/>
              <a:t>Written in Java</a:t>
            </a:r>
          </a:p>
          <a:p>
            <a:r>
              <a:rPr lang="en-US" dirty="0" smtClean="0"/>
              <a:t>Similar to Bigtable and </a:t>
            </a:r>
            <a:r>
              <a:rPr lang="en-US" dirty="0" err="1" smtClean="0"/>
              <a:t>DynamoDB</a:t>
            </a:r>
            <a:endParaRPr lang="en-US" dirty="0" smtClean="0"/>
          </a:p>
          <a:p>
            <a:r>
              <a:rPr lang="en-US" dirty="0" smtClean="0"/>
              <a:t>Designed for highly distributed systems</a:t>
            </a:r>
          </a:p>
          <a:p>
            <a:r>
              <a:rPr lang="en-US" dirty="0" smtClean="0"/>
              <a:t>Column-family data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52400"/>
            <a:ext cx="461962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41314" name="Picture 2" descr="D:\ws\manning-nosql\ch06-images\netflix-cassandra-te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189924" cy="4670425"/>
          </a:xfrm>
          <a:prstGeom prst="rect">
            <a:avLst/>
          </a:prstGeom>
          <a:noFill/>
        </p:spPr>
      </p:pic>
      <p:pic>
        <p:nvPicPr>
          <p:cNvPr id="141316" name="Picture 4" descr="https://encrypted-tbn2.gstatic.com/images?q=tbn:ANd9GcSSMLIZ-DmZ89iqjo8qscvWcTHxx-HC9W7QYKc3h3Y9SGA5zPG_"/>
          <p:cNvPicPr>
            <a:picLocks noChangeAspect="1" noChangeArrowheads="1"/>
          </p:cNvPicPr>
          <p:nvPr/>
        </p:nvPicPr>
        <p:blipFill>
          <a:blip r:embed="rId3" cstate="print"/>
          <a:srcRect t="24742" r="1158" b="25773"/>
          <a:stretch>
            <a:fillRect/>
          </a:stretch>
        </p:blipFill>
        <p:spPr bwMode="auto">
          <a:xfrm>
            <a:off x="3200400" y="152400"/>
            <a:ext cx="2438400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Hadoop/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Open source implementation of MapReduce algorithm written in Java</a:t>
            </a:r>
          </a:p>
          <a:p>
            <a:r>
              <a:rPr lang="en-US" dirty="0" smtClean="0"/>
              <a:t>Initially created by Yahoo</a:t>
            </a:r>
          </a:p>
          <a:p>
            <a:pPr lvl="1"/>
            <a:r>
              <a:rPr lang="en-US" dirty="0" smtClean="0"/>
              <a:t>300 person-years development</a:t>
            </a:r>
          </a:p>
          <a:p>
            <a:r>
              <a:rPr lang="en-US" dirty="0"/>
              <a:t>C</a:t>
            </a:r>
            <a:r>
              <a:rPr lang="en-US" dirty="0" smtClean="0"/>
              <a:t>olumn-oriented data store</a:t>
            </a:r>
          </a:p>
          <a:p>
            <a:r>
              <a:rPr lang="en-US" dirty="0" smtClean="0"/>
              <a:t>Java interface</a:t>
            </a:r>
          </a:p>
          <a:p>
            <a:r>
              <a:rPr lang="en-US" dirty="0" smtClean="0"/>
              <a:t>HBase designed specifically to work with Hadoop</a:t>
            </a:r>
          </a:p>
          <a:p>
            <a:r>
              <a:rPr lang="en-US" dirty="0" smtClean="0"/>
              <a:t>High-level query language (Pig)</a:t>
            </a:r>
          </a:p>
          <a:p>
            <a:r>
              <a:rPr lang="en-US" dirty="0" smtClean="0"/>
              <a:t>Strong support by many vendors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52400"/>
            <a:ext cx="29908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28600"/>
            <a:ext cx="1295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– The Big 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447800"/>
            <a:ext cx="4800600" cy="483076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"NoSQL"</a:t>
            </a:r>
            <a:r>
              <a:rPr lang="en-US" dirty="0" smtClean="0"/>
              <a:t> – a label for a "meme" that now encompasses a large body of innovative ideas on data management </a:t>
            </a:r>
          </a:p>
          <a:p>
            <a:r>
              <a:rPr lang="en-US" dirty="0" smtClean="0"/>
              <a:t>"Not Only SQL"</a:t>
            </a:r>
          </a:p>
          <a:p>
            <a:r>
              <a:rPr lang="en-US" dirty="0" smtClean="0"/>
              <a:t>Focus on non-relational databases and hybrids</a:t>
            </a:r>
          </a:p>
          <a:p>
            <a:r>
              <a:rPr lang="en-US" dirty="0" smtClean="0"/>
              <a:t>A community were new ideas are quickly recombined to create innovative new business solutions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71600"/>
            <a:ext cx="3505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1000" y="3886200"/>
            <a:ext cx="35157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http://www.flickr.com/photos/morgennebel/2933723145/</a:t>
            </a:r>
          </a:p>
        </p:txBody>
      </p:sp>
      <p:sp>
        <p:nvSpPr>
          <p:cNvPr id="8" name="Rectangle 7"/>
          <p:cNvSpPr/>
          <p:nvPr/>
        </p:nvSpPr>
        <p:spPr>
          <a:xfrm>
            <a:off x="2590800" y="6477000"/>
            <a:ext cx="396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Copyright Kelly-McCreary &amp; Associates, LLC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0"/>
            <a:ext cx="5334000" cy="1143000"/>
          </a:xfrm>
        </p:spPr>
        <p:txBody>
          <a:bodyPr/>
          <a:lstStyle/>
          <a:p>
            <a:r>
              <a:rPr lang="en-US" dirty="0" smtClean="0"/>
              <a:t>Apache Accumulo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Apache open source column-family store</a:t>
            </a:r>
          </a:p>
          <a:p>
            <a:r>
              <a:rPr lang="en-US" dirty="0" smtClean="0"/>
              <a:t>Distributed key-value based on BigTable</a:t>
            </a:r>
          </a:p>
          <a:p>
            <a:r>
              <a:rPr lang="en-US" dirty="0" smtClean="0"/>
              <a:t>Focus on scalability, availability and security</a:t>
            </a:r>
          </a:p>
          <a:p>
            <a:r>
              <a:rPr lang="en-US" dirty="0" smtClean="0"/>
              <a:t>Strong support for in-database fine-grained security</a:t>
            </a:r>
          </a:p>
          <a:p>
            <a:r>
              <a:rPr lang="en-US" dirty="0" smtClean="0"/>
              <a:t>Support by sqrrl.com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  <p:pic>
        <p:nvPicPr>
          <p:cNvPr id="151554" name="Picture 2" descr="Apache Accumul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8600"/>
            <a:ext cx="3429000" cy="876300"/>
          </a:xfrm>
          <a:prstGeom prst="rect">
            <a:avLst/>
          </a:prstGeom>
          <a:noFill/>
        </p:spPr>
      </p:pic>
      <p:pic>
        <p:nvPicPr>
          <p:cNvPr id="151557" name="Picture 5" descr="Sqrr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495800"/>
            <a:ext cx="1238250" cy="123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447800"/>
            <a:ext cx="6019800" cy="4830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Data is stored in a series of nodes, relationships and properties</a:t>
            </a:r>
          </a:p>
          <a:p>
            <a:r>
              <a:rPr lang="en-US" dirty="0" smtClean="0"/>
              <a:t>Queries are really graph traversals</a:t>
            </a:r>
          </a:p>
          <a:p>
            <a:r>
              <a:rPr lang="en-US" dirty="0" smtClean="0"/>
              <a:t>Ideal when relationships between data is key: </a:t>
            </a:r>
          </a:p>
          <a:p>
            <a:pPr lvl="1"/>
            <a:r>
              <a:rPr lang="en-US" dirty="0" smtClean="0"/>
              <a:t>e.g. social networks</a:t>
            </a:r>
          </a:p>
          <a:p>
            <a:r>
              <a:rPr lang="en-US" b="1" dirty="0" smtClean="0"/>
              <a:t>Pros:</a:t>
            </a:r>
            <a:r>
              <a:rPr lang="en-US" dirty="0" smtClean="0"/>
              <a:t> fast network search, works with public linked data sets</a:t>
            </a:r>
          </a:p>
          <a:p>
            <a:r>
              <a:rPr lang="en-US" b="1" dirty="0" smtClean="0"/>
              <a:t>Cons:</a:t>
            </a:r>
            <a:r>
              <a:rPr lang="en-US" dirty="0" smtClean="0"/>
              <a:t> Poor scalability when graphs don't fit into RAM, specialized query languages (RDF uses SPARQL)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28600" y="434340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Examples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Neo4j, AllegroGraph, Bigdata triple store, InfiniteGraph, StarDog</a:t>
            </a:r>
          </a:p>
        </p:txBody>
      </p:sp>
      <p:grpSp>
        <p:nvGrpSpPr>
          <p:cNvPr id="6" name="Group 242"/>
          <p:cNvGrpSpPr/>
          <p:nvPr/>
        </p:nvGrpSpPr>
        <p:grpSpPr>
          <a:xfrm>
            <a:off x="533400" y="1676400"/>
            <a:ext cx="1676400" cy="1600200"/>
            <a:chOff x="3505200" y="4267200"/>
            <a:chExt cx="1676400" cy="1600200"/>
          </a:xfrm>
        </p:grpSpPr>
        <p:sp>
          <p:nvSpPr>
            <p:cNvPr id="52" name="Oval 51"/>
            <p:cNvSpPr/>
            <p:nvPr/>
          </p:nvSpPr>
          <p:spPr bwMode="auto">
            <a:xfrm>
              <a:off x="4191000" y="42672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3886200" y="4724400"/>
              <a:ext cx="228600" cy="2286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4191000" y="5105400"/>
              <a:ext cx="228600" cy="2286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4724400" y="4495800"/>
              <a:ext cx="228600" cy="228600"/>
            </a:xfrm>
            <a:prstGeom prst="ellipse">
              <a:avLst/>
            </a:prstGeom>
            <a:solidFill>
              <a:schemeClr val="accent6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4648200" y="49530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581400" y="5257800"/>
              <a:ext cx="228600" cy="228600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5486400"/>
              <a:ext cx="228600" cy="228600"/>
            </a:xfrm>
            <a:prstGeom prst="ellipse">
              <a:avLst/>
            </a:prstGeom>
            <a:solidFill>
              <a:srgbClr val="0070C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505200" y="4572000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4953000" y="5334000"/>
              <a:ext cx="228600" cy="2286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61" name="Straight Arrow Connector 60"/>
            <p:cNvCxnSpPr>
              <a:stCxn id="59" idx="7"/>
              <a:endCxn id="52" idx="2"/>
            </p:cNvCxnSpPr>
            <p:nvPr/>
          </p:nvCxnSpPr>
          <p:spPr>
            <a:xfrm flipV="1">
              <a:off x="3700322" y="4381500"/>
              <a:ext cx="490678" cy="223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2" idx="6"/>
              <a:endCxn id="55" idx="2"/>
            </p:cNvCxnSpPr>
            <p:nvPr/>
          </p:nvCxnSpPr>
          <p:spPr>
            <a:xfrm>
              <a:off x="4419600" y="4381500"/>
              <a:ext cx="304800" cy="2286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5" idx="3"/>
              <a:endCxn id="56" idx="0"/>
            </p:cNvCxnSpPr>
            <p:nvPr/>
          </p:nvCxnSpPr>
          <p:spPr>
            <a:xfrm>
              <a:off x="4757878" y="4690922"/>
              <a:ext cx="4622" cy="262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6" idx="5"/>
              <a:endCxn id="60" idx="1"/>
            </p:cNvCxnSpPr>
            <p:nvPr/>
          </p:nvCxnSpPr>
          <p:spPr>
            <a:xfrm>
              <a:off x="4843322" y="5148122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60" idx="2"/>
              <a:endCxn id="58" idx="6"/>
            </p:cNvCxnSpPr>
            <p:nvPr/>
          </p:nvCxnSpPr>
          <p:spPr>
            <a:xfrm flipH="1">
              <a:off x="4648200" y="5448300"/>
              <a:ext cx="304800" cy="1524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54" idx="5"/>
            </p:cNvCxnSpPr>
            <p:nvPr/>
          </p:nvCxnSpPr>
          <p:spPr>
            <a:xfrm flipH="1" flipV="1">
              <a:off x="4386122" y="5300522"/>
              <a:ext cx="1050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4" idx="1"/>
              <a:endCxn id="53" idx="5"/>
            </p:cNvCxnSpPr>
            <p:nvPr/>
          </p:nvCxnSpPr>
          <p:spPr>
            <a:xfrm flipH="1" flipV="1">
              <a:off x="4081322" y="4919522"/>
              <a:ext cx="143156" cy="2193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53" idx="3"/>
              <a:endCxn id="57" idx="7"/>
            </p:cNvCxnSpPr>
            <p:nvPr/>
          </p:nvCxnSpPr>
          <p:spPr>
            <a:xfrm flipH="1">
              <a:off x="3776522" y="4919522"/>
              <a:ext cx="143156" cy="3717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9" idx="4"/>
              <a:endCxn id="57" idx="1"/>
            </p:cNvCxnSpPr>
            <p:nvPr/>
          </p:nvCxnSpPr>
          <p:spPr>
            <a:xfrm flipH="1">
              <a:off x="3614878" y="4800600"/>
              <a:ext cx="4622" cy="4906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54" idx="7"/>
              <a:endCxn id="52" idx="4"/>
            </p:cNvCxnSpPr>
            <p:nvPr/>
          </p:nvCxnSpPr>
          <p:spPr>
            <a:xfrm flipH="1" flipV="1">
              <a:off x="4305300" y="4495800"/>
              <a:ext cx="80822" cy="6430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4" idx="3"/>
              <a:endCxn id="57" idx="6"/>
            </p:cNvCxnSpPr>
            <p:nvPr/>
          </p:nvCxnSpPr>
          <p:spPr>
            <a:xfrm flipH="1">
              <a:off x="3810000" y="5300522"/>
              <a:ext cx="414478" cy="715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 bwMode="auto">
            <a:xfrm>
              <a:off x="3962400" y="5638800"/>
              <a:ext cx="228600" cy="228600"/>
            </a:xfrm>
            <a:prstGeom prst="ellipse">
              <a:avLst/>
            </a:prstGeom>
            <a:solidFill>
              <a:srgbClr val="3366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73" name="Straight Arrow Connector 72"/>
            <p:cNvCxnSpPr>
              <a:stCxn id="72" idx="7"/>
              <a:endCxn id="54" idx="4"/>
            </p:cNvCxnSpPr>
            <p:nvPr/>
          </p:nvCxnSpPr>
          <p:spPr>
            <a:xfrm flipV="1">
              <a:off x="4157522" y="5334000"/>
              <a:ext cx="147778" cy="3382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Stores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191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Used when the relationship and relationships types between items are critical</a:t>
            </a:r>
          </a:p>
          <a:p>
            <a:r>
              <a:rPr lang="en-US" dirty="0" smtClean="0"/>
              <a:t>Used for</a:t>
            </a:r>
          </a:p>
          <a:p>
            <a:pPr lvl="1"/>
            <a:r>
              <a:rPr lang="en-US" dirty="0" smtClean="0"/>
              <a:t>Social networking queries: "friends of my friends"</a:t>
            </a:r>
          </a:p>
          <a:p>
            <a:pPr lvl="1"/>
            <a:r>
              <a:rPr lang="en-US" dirty="0" smtClean="0"/>
              <a:t>Inference and rules engines</a:t>
            </a:r>
          </a:p>
          <a:p>
            <a:pPr lvl="1"/>
            <a:r>
              <a:rPr lang="en-US" dirty="0" smtClean="0"/>
              <a:t>Pattern recognition</a:t>
            </a:r>
          </a:p>
          <a:p>
            <a:pPr lvl="1"/>
            <a:r>
              <a:rPr lang="en-US" dirty="0" smtClean="0"/>
              <a:t>Used for working with open-linked data</a:t>
            </a:r>
          </a:p>
          <a:p>
            <a:r>
              <a:rPr lang="en-US" dirty="0" smtClean="0"/>
              <a:t>Automate "joins" of public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Major Graph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RDF</a:t>
            </a:r>
          </a:p>
          <a:p>
            <a:pPr lvl="2"/>
            <a:r>
              <a:rPr lang="en-US" dirty="0" smtClean="0"/>
              <a:t>Uniform triple stores</a:t>
            </a:r>
          </a:p>
          <a:p>
            <a:pPr lvl="2"/>
            <a:r>
              <a:rPr lang="en-US" dirty="0" smtClean="0"/>
              <a:t>W3C Standards</a:t>
            </a:r>
          </a:p>
          <a:p>
            <a:pPr lvl="3"/>
            <a:r>
              <a:rPr lang="en-US" dirty="0" smtClean="0"/>
              <a:t>Resource Description Format (RDF)</a:t>
            </a:r>
          </a:p>
          <a:p>
            <a:pPr lvl="3"/>
            <a:r>
              <a:rPr lang="en-US" dirty="0" smtClean="0"/>
              <a:t>Standardized query language (SPARQL)</a:t>
            </a:r>
          </a:p>
          <a:p>
            <a:pPr lvl="1"/>
            <a:r>
              <a:rPr lang="en-US" dirty="0" smtClean="0"/>
              <a:t>Property Graphs</a:t>
            </a:r>
          </a:p>
          <a:p>
            <a:pPr lvl="2"/>
            <a:r>
              <a:rPr lang="en-US" dirty="0" smtClean="0"/>
              <a:t>Nodes and arcs have key-value properties</a:t>
            </a:r>
          </a:p>
          <a:p>
            <a:pPr lvl="2"/>
            <a:r>
              <a:rPr lang="en-US" dirty="0" smtClean="0"/>
              <a:t>No standardized query language</a:t>
            </a:r>
          </a:p>
          <a:p>
            <a:pPr lvl="2"/>
            <a:r>
              <a:rPr lang="en-US" dirty="0" smtClean="0"/>
              <a:t>Example: Neo4J - Cypher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are "joined" to create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229600" cy="17065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How do you know that two items reference the same object?</a:t>
            </a:r>
          </a:p>
          <a:p>
            <a:r>
              <a:rPr lang="en-US" dirty="0" smtClean="0"/>
              <a:t>Node identification – URI or similar structure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139266" name="Picture 2" descr="D:\ws\manning-nosql\ch04-images\joined-asserti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3505200"/>
            <a:ext cx="5095961" cy="557212"/>
          </a:xfrm>
          <a:prstGeom prst="rect">
            <a:avLst/>
          </a:prstGeom>
          <a:noFill/>
        </p:spPr>
      </p:pic>
      <p:pic>
        <p:nvPicPr>
          <p:cNvPr id="139267" name="Picture 3" descr="D:\ws\manning-nosql\ch04-images\two-distinct-asserti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276" y="1511301"/>
            <a:ext cx="3431264" cy="1308099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 rot="1667848">
            <a:off x="3868244" y="2836066"/>
            <a:ext cx="838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Linked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140290" name="Picture 2" descr="D:\ws\manning-nosql\ch04-images\linked-open-da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7924800" cy="51583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1295400"/>
            <a:ext cx="54864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Graph database designed to be easy to use by Java developers</a:t>
            </a:r>
          </a:p>
          <a:p>
            <a:r>
              <a:rPr lang="en-US" dirty="0" smtClean="0"/>
              <a:t>Dual license (community edition is GPL)</a:t>
            </a:r>
          </a:p>
          <a:p>
            <a:r>
              <a:rPr lang="en-US" dirty="0" smtClean="0"/>
              <a:t>Works as an embedded Java library in your application</a:t>
            </a:r>
          </a:p>
          <a:p>
            <a:r>
              <a:rPr lang="en-US" dirty="0" smtClean="0"/>
              <a:t>Disk-based (not just RAM)</a:t>
            </a:r>
          </a:p>
          <a:p>
            <a:r>
              <a:rPr lang="en-US" dirty="0" smtClean="0"/>
              <a:t>Full ACID</a:t>
            </a:r>
          </a:p>
          <a:p>
            <a:r>
              <a:rPr lang="en-US" dirty="0" smtClean="0"/>
              <a:t>See http://neo4j.org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20482" name="Picture 2" descr="http://upload.wikimedia.org/wikipedia/en/4/4a/Neo4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2773680" cy="762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362200" y="6488668"/>
            <a:ext cx="4228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Copyright Kelly-McCreary &amp; Associates, LLC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371600"/>
            <a:ext cx="6400800" cy="4830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Commercial graph database</a:t>
            </a:r>
          </a:p>
          <a:p>
            <a:r>
              <a:rPr lang="en-US" dirty="0" smtClean="0"/>
              <a:t>Graph property model</a:t>
            </a:r>
          </a:p>
          <a:p>
            <a:r>
              <a:rPr lang="en-US" dirty="0" smtClean="0"/>
              <a:t>Extensive use in intelligence and federal systems</a:t>
            </a:r>
          </a:p>
          <a:p>
            <a:r>
              <a:rPr lang="en-US" dirty="0" smtClean="0"/>
              <a:t>Extensive graph analysis tools</a:t>
            </a:r>
          </a:p>
          <a:p>
            <a:r>
              <a:rPr lang="en-US" dirty="0" smtClean="0"/>
              <a:t>Modular "plug in" security architecture</a:t>
            </a:r>
          </a:p>
          <a:p>
            <a:r>
              <a:rPr lang="en-US" dirty="0" smtClean="0"/>
              <a:t>Used for persisting and traversing complex relationships requiring multiple hops across large distributed graph stores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Kelly-McCreary &amp; Associates</a:t>
            </a:r>
            <a:endParaRPr 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16478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1371600"/>
            <a:ext cx="5943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stored in nested hierarchies</a:t>
            </a:r>
          </a:p>
          <a:p>
            <a:r>
              <a:rPr lang="en-US" dirty="0" smtClean="0"/>
              <a:t>Logical data remains stored together as a unit</a:t>
            </a:r>
          </a:p>
          <a:p>
            <a:r>
              <a:rPr lang="en-US" dirty="0" smtClean="0"/>
              <a:t>Any item in the document can be queried</a:t>
            </a:r>
          </a:p>
          <a:p>
            <a:r>
              <a:rPr lang="en-US" b="1" dirty="0" smtClean="0"/>
              <a:t>Pros:</a:t>
            </a:r>
            <a:r>
              <a:rPr lang="en-US" dirty="0" smtClean="0"/>
              <a:t> No object-relational mapping layer, ideal for search</a:t>
            </a:r>
          </a:p>
          <a:p>
            <a:r>
              <a:rPr lang="en-US" b="1" dirty="0" smtClean="0"/>
              <a:t>Cons:</a:t>
            </a:r>
            <a:r>
              <a:rPr lang="en-US" dirty="0" smtClean="0"/>
              <a:t> Complex to implement, incompatible with 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8600" y="43434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Examples: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MarkLogic, MongoDB, Couchbase, CouchDB, RavenDB, eXist-db</a:t>
            </a:r>
          </a:p>
        </p:txBody>
      </p:sp>
      <p:grpSp>
        <p:nvGrpSpPr>
          <p:cNvPr id="6" name="Group 42"/>
          <p:cNvGrpSpPr/>
          <p:nvPr/>
        </p:nvGrpSpPr>
        <p:grpSpPr>
          <a:xfrm>
            <a:off x="381000" y="1676400"/>
            <a:ext cx="2133600" cy="1905000"/>
            <a:chOff x="5791200" y="1447800"/>
            <a:chExt cx="2133600" cy="1905000"/>
          </a:xfrm>
        </p:grpSpPr>
        <p:sp>
          <p:nvSpPr>
            <p:cNvPr id="28" name="Oval 27"/>
            <p:cNvSpPr/>
            <p:nvPr/>
          </p:nvSpPr>
          <p:spPr bwMode="auto">
            <a:xfrm>
              <a:off x="67056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400800" y="19812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010400" y="1981200"/>
              <a:ext cx="304800" cy="304800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6096000" y="2514600"/>
              <a:ext cx="304800" cy="304800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705600" y="2514600"/>
              <a:ext cx="304800" cy="304800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315200" y="2514600"/>
              <a:ext cx="304800" cy="304800"/>
            </a:xfrm>
            <a:prstGeom prst="ellipse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34" name="Straight Connector 33"/>
            <p:cNvCxnSpPr>
              <a:stCxn id="28" idx="4"/>
              <a:endCxn id="29" idx="0"/>
            </p:cNvCxnSpPr>
            <p:nvPr/>
          </p:nvCxnSpPr>
          <p:spPr bwMode="auto">
            <a:xfrm rot="5400000">
              <a:off x="6591300" y="17145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8" idx="4"/>
              <a:endCxn id="30" idx="0"/>
            </p:cNvCxnSpPr>
            <p:nvPr/>
          </p:nvCxnSpPr>
          <p:spPr bwMode="auto">
            <a:xfrm rot="16200000" flipH="1">
              <a:off x="6896100" y="17145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rot="5400000">
              <a:off x="62865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rot="16200000" flipH="1">
              <a:off x="65913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rot="16200000" flipH="1">
              <a:off x="7200900" y="22479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Oval 38"/>
            <p:cNvSpPr/>
            <p:nvPr/>
          </p:nvSpPr>
          <p:spPr bwMode="auto">
            <a:xfrm>
              <a:off x="5791200" y="3048000"/>
              <a:ext cx="304800" cy="304800"/>
            </a:xfrm>
            <a:prstGeom prst="ellipse">
              <a:avLst/>
            </a:prstGeom>
            <a:solidFill>
              <a:srgbClr val="FF00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6400800" y="3048000"/>
              <a:ext cx="304800" cy="304800"/>
            </a:xfrm>
            <a:prstGeom prst="ellipse">
              <a:avLst/>
            </a:prstGeom>
            <a:solidFill>
              <a:srgbClr val="00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 bwMode="auto">
            <a:xfrm rot="5400000">
              <a:off x="59817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16200000" flipH="1">
              <a:off x="62865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/>
            <p:cNvSpPr/>
            <p:nvPr/>
          </p:nvSpPr>
          <p:spPr bwMode="auto">
            <a:xfrm>
              <a:off x="7010400" y="3048000"/>
              <a:ext cx="304800" cy="304800"/>
            </a:xfrm>
            <a:prstGeom prst="ellipse">
              <a:avLst/>
            </a:prstGeom>
            <a:solidFill>
              <a:srgbClr val="9966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7620000" y="3048000"/>
              <a:ext cx="304800" cy="304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rot="5400000">
              <a:off x="72009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16200000" flipH="1">
              <a:off x="7505700" y="2781300"/>
              <a:ext cx="228600" cy="304800"/>
            </a:xfrm>
            <a:prstGeom prst="line">
              <a:avLst/>
            </a:prstGeom>
            <a:solidFill>
              <a:srgbClr val="33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Estimated Big Data and NoSQL Sales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209800" y="6492875"/>
            <a:ext cx="4191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Copyright Kelly-McCreary &amp; Associates,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C8A9-3E14-465E-9E9F-2C3E4C679BA9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45410" name="Picture 2" descr="http://wikibon.org/w/images/2/21/Forecast-BigDataDatabasebyVend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199"/>
            <a:ext cx="8305800" cy="5653131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>
            <a:off x="3505200" y="3429000"/>
            <a:ext cx="9144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19600" y="30480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Document Stores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72000" y="3581400"/>
            <a:ext cx="4572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62600" y="3505200"/>
            <a:ext cx="304800" cy="1524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KMA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17142</TotalTime>
  <Words>6293</Words>
  <Application>Microsoft Office PowerPoint</Application>
  <PresentationFormat>On-screen Show (4:3)</PresentationFormat>
  <Paragraphs>1418</Paragraphs>
  <Slides>137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38" baseType="lpstr">
      <vt:lpstr>KMA Theme</vt:lpstr>
      <vt:lpstr>Introduction to NoSQL and New Database Technologies</vt:lpstr>
      <vt:lpstr>Session Goals</vt:lpstr>
      <vt:lpstr>Before NoSQL</vt:lpstr>
      <vt:lpstr>After NoSQL</vt:lpstr>
      <vt:lpstr>Making Sense of NoSQL</vt:lpstr>
      <vt:lpstr>Role of the Solution Architect</vt:lpstr>
      <vt:lpstr>Background for Dan McCreary</vt:lpstr>
      <vt:lpstr>Sample of NoSQL Jargon </vt:lpstr>
      <vt:lpstr>NoSQL – The Big Tent</vt:lpstr>
      <vt:lpstr>Conference Themes</vt:lpstr>
      <vt:lpstr>Pressures on Single Node RDBMS Architectures</vt:lpstr>
      <vt:lpstr>An evolving tree of data types</vt:lpstr>
      <vt:lpstr>Many Uses of Data</vt:lpstr>
      <vt:lpstr>Three Eras of Enterprise Data</vt:lpstr>
      <vt:lpstr>Simplicity is a Virtue</vt:lpstr>
      <vt:lpstr>Simplicity is a Design Style</vt:lpstr>
      <vt:lpstr>Historical Context</vt:lpstr>
      <vt:lpstr>Two Approaches to Computation</vt:lpstr>
      <vt:lpstr>Standard vs. MapReduce Prices</vt:lpstr>
      <vt:lpstr>MapReduce CPUs Cost Less!</vt:lpstr>
      <vt:lpstr>Perspectives</vt:lpstr>
      <vt:lpstr>Architectural Tradeoffs</vt:lpstr>
      <vt:lpstr>Recent History</vt:lpstr>
      <vt:lpstr>Key Events on NoSQL Timeline</vt:lpstr>
      <vt:lpstr>NoSQL on Google Trends</vt:lpstr>
      <vt:lpstr>NoSQL and Web 2.0 Startups</vt:lpstr>
      <vt:lpstr>2003 - Memcachedb</vt:lpstr>
      <vt:lpstr>Partition Select and Updates</vt:lpstr>
      <vt:lpstr>Google MapReduce</vt:lpstr>
      <vt:lpstr>Google Bigtable Paper</vt:lpstr>
      <vt:lpstr>Amazon's Dynamo Paper</vt:lpstr>
      <vt:lpstr>NoSQL "Meetups"</vt:lpstr>
      <vt:lpstr>Key Business Motivators</vt:lpstr>
      <vt:lpstr>Many Processes Today Are Driven By…</vt:lpstr>
      <vt:lpstr>No-Shredding!</vt:lpstr>
      <vt:lpstr>Is Shredding Really Necessary?</vt:lpstr>
      <vt:lpstr>"Schema Free"</vt:lpstr>
      <vt:lpstr>Schema-Free Integration</vt:lpstr>
      <vt:lpstr>Upfront ER Modeling is Not Required</vt:lpstr>
      <vt:lpstr>Monoculture and Mono-architecture</vt:lpstr>
      <vt:lpstr>Eric Evans</vt:lpstr>
      <vt:lpstr>Finding the Right Match</vt:lpstr>
      <vt:lpstr>Horizontal Scalability and Running on Commodity Hardware</vt:lpstr>
      <vt:lpstr>Scale Up vs. Scale Out</vt:lpstr>
      <vt:lpstr>The "Hash Mod"</vt:lpstr>
      <vt:lpstr>Automatic Sharding</vt:lpstr>
      <vt:lpstr>ACID Transactions</vt:lpstr>
      <vt:lpstr>ACID Definition of Consistency</vt:lpstr>
      <vt:lpstr>BASE</vt:lpstr>
      <vt:lpstr>Consistency</vt:lpstr>
      <vt:lpstr>Partition Tolerance</vt:lpstr>
      <vt:lpstr>Brewer's CAP Theorem</vt:lpstr>
      <vt:lpstr>Proof of Brewer's CAP Theorem</vt:lpstr>
      <vt:lpstr>CAP Systems</vt:lpstr>
      <vt:lpstr>NoSQL "Clusters"</vt:lpstr>
      <vt:lpstr>CAP Regions</vt:lpstr>
      <vt:lpstr>Availability Consistency Option</vt:lpstr>
      <vt:lpstr>Complexity and Cost of Setting up Database Clusters</vt:lpstr>
      <vt:lpstr>The Tunable SLA</vt:lpstr>
      <vt:lpstr>Example: Amazon DynamoDB</vt:lpstr>
      <vt:lpstr>"One Size Fits…"</vt:lpstr>
      <vt:lpstr>The Eight Fallacies of Distributed Computing</vt:lpstr>
      <vt:lpstr>NoSQL and Cloud Computing</vt:lpstr>
      <vt:lpstr>Most databases work well in the cloud</vt:lpstr>
      <vt:lpstr>NoSQL Tradeoffs</vt:lpstr>
      <vt:lpstr>Evolution of Ideas in OpenSource</vt:lpstr>
      <vt:lpstr>The NO-SQL Universe</vt:lpstr>
      <vt:lpstr>NoSQL Database Patterns</vt:lpstr>
      <vt:lpstr>Relational</vt:lpstr>
      <vt:lpstr>Analytical (OLAP)</vt:lpstr>
      <vt:lpstr>Key-Value Stores</vt:lpstr>
      <vt:lpstr>Key Value Stores</vt:lpstr>
      <vt:lpstr>Key-Values Stores are Like Dictionaries</vt:lpstr>
      <vt:lpstr>The Locker Metaphor</vt:lpstr>
      <vt:lpstr>No Subset Queries in Key-Value Stores</vt:lpstr>
      <vt:lpstr>Types of Key-Value Stores</vt:lpstr>
      <vt:lpstr>Memcached</vt:lpstr>
      <vt:lpstr>Foundation DB</vt:lpstr>
      <vt:lpstr>Oracle</vt:lpstr>
      <vt:lpstr>Riak</vt:lpstr>
      <vt:lpstr>Aerospike</vt:lpstr>
      <vt:lpstr>Column-Family</vt:lpstr>
      <vt:lpstr>Spreadsheets Use a Row/Column as a Key</vt:lpstr>
      <vt:lpstr>Column Families</vt:lpstr>
      <vt:lpstr>Keys Include Family and Timestamps</vt:lpstr>
      <vt:lpstr>Column Store Concepts</vt:lpstr>
      <vt:lpstr>Cassendra</vt:lpstr>
      <vt:lpstr>Netflix</vt:lpstr>
      <vt:lpstr>Hadoop/Hbase</vt:lpstr>
      <vt:lpstr>Apache Accumulo</vt:lpstr>
      <vt:lpstr>Graph Store</vt:lpstr>
      <vt:lpstr>Graph Stores (Continued)</vt:lpstr>
      <vt:lpstr>Two Major Graph Models</vt:lpstr>
      <vt:lpstr>Nodes are "joined" to create graphs</vt:lpstr>
      <vt:lpstr>Open Linked Data</vt:lpstr>
      <vt:lpstr>Neo4J</vt:lpstr>
      <vt:lpstr>InfiniteGraph</vt:lpstr>
      <vt:lpstr>Document Store</vt:lpstr>
      <vt:lpstr>Estimated Big Data and NoSQL Sales</vt:lpstr>
      <vt:lpstr>Document Structure</vt:lpstr>
      <vt:lpstr>Object Relational Mapping</vt:lpstr>
      <vt:lpstr>"The Vietnam of Applications"</vt:lpstr>
      <vt:lpstr>Document Stores Need No Translation</vt:lpstr>
      <vt:lpstr>The Addition of XML Web Services</vt:lpstr>
      <vt:lpstr>Zero Translation (XML)</vt:lpstr>
      <vt:lpstr>Structured Search</vt:lpstr>
      <vt:lpstr>Information Retrieval Textbook</vt:lpstr>
      <vt:lpstr>Table 10.1</vt:lpstr>
      <vt:lpstr>Table 10.1 - Revised</vt:lpstr>
      <vt:lpstr>Two Models</vt:lpstr>
      <vt:lpstr>Keywords and Node IDs</vt:lpstr>
      <vt:lpstr>MongoDB</vt:lpstr>
      <vt:lpstr>Why is Mongo so popular?</vt:lpstr>
      <vt:lpstr>Mongo MapReduce</vt:lpstr>
      <vt:lpstr>Mongo vs. key/value stores</vt:lpstr>
      <vt:lpstr>Couchbase</vt:lpstr>
      <vt:lpstr>CouchDB</vt:lpstr>
      <vt:lpstr>MarkLogic</vt:lpstr>
      <vt:lpstr>eXist</vt:lpstr>
      <vt:lpstr>Hybrid architectures</vt:lpstr>
      <vt:lpstr>Other Terms</vt:lpstr>
      <vt:lpstr>Tools to Help You Select A System</vt:lpstr>
      <vt:lpstr>ATAM Process Flow</vt:lpstr>
      <vt:lpstr>Sample Use Cases/User Stories</vt:lpstr>
      <vt:lpstr>Insert/Select/Publish Comparison</vt:lpstr>
      <vt:lpstr>Sample Quality Tree</vt:lpstr>
      <vt:lpstr>Quality Attribute Tree App</vt:lpstr>
      <vt:lpstr>The Hard Part</vt:lpstr>
      <vt:lpstr>Selecting a NoSQL Pilot Project</vt:lpstr>
      <vt:lpstr>Using the Wrong Architecture</vt:lpstr>
      <vt:lpstr>Using the Right Architecture</vt:lpstr>
      <vt:lpstr>If You Give a Kid a Hammer…</vt:lpstr>
      <vt:lpstr>The Challenge of Bias in DB Selection</vt:lpstr>
      <vt:lpstr>Can One Person Make a Difference?</vt:lpstr>
      <vt:lpstr>The Future of the NoSQL Movement</vt:lpstr>
      <vt:lpstr>Making Sense of NoSQL</vt:lpstr>
      <vt:lpstr>Questions</vt:lpstr>
    </vt:vector>
  </TitlesOfParts>
  <Company>Your Company Name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 McCreary</dc:creator>
  <cp:lastModifiedBy>Dan McCreary</cp:lastModifiedBy>
  <cp:revision>1278</cp:revision>
  <dcterms:created xsi:type="dcterms:W3CDTF">2011-05-13T10:55:40Z</dcterms:created>
  <dcterms:modified xsi:type="dcterms:W3CDTF">2014-04-08T00:34:38Z</dcterms:modified>
</cp:coreProperties>
</file>